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85" r:id="rId7"/>
    <p:sldId id="261" r:id="rId8"/>
    <p:sldId id="262" r:id="rId9"/>
    <p:sldId id="263" r:id="rId10"/>
    <p:sldId id="264" r:id="rId11"/>
    <p:sldId id="265" r:id="rId12"/>
    <p:sldId id="266" r:id="rId13"/>
    <p:sldId id="286" r:id="rId14"/>
    <p:sldId id="267" r:id="rId15"/>
    <p:sldId id="268" r:id="rId16"/>
    <p:sldId id="269" r:id="rId17"/>
    <p:sldId id="270" r:id="rId18"/>
    <p:sldId id="271" r:id="rId19"/>
    <p:sldId id="274" r:id="rId20"/>
    <p:sldId id="273" r:id="rId21"/>
    <p:sldId id="272" r:id="rId22"/>
    <p:sldId id="275" r:id="rId23"/>
    <p:sldId id="276" r:id="rId24"/>
    <p:sldId id="282" r:id="rId25"/>
    <p:sldId id="283" r:id="rId26"/>
    <p:sldId id="284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microsoft.com/office/2007/relationships/hdphoto" Target="../media/hdphoto16.wdp"/><Relationship Id="rId4" Type="http://schemas.openxmlformats.org/officeDocument/2006/relationships/image" Target="../media/image23.png"/><Relationship Id="rId9" Type="http://schemas.microsoft.com/office/2007/relationships/hdphoto" Target="../media/hdphoto18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0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4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6.wdp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6.wdp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9.wdp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3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32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5.wdp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5.wdp"/><Relationship Id="rId1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microsoft.com/office/2007/relationships/hdphoto" Target="../media/hdphoto7.wdp"/><Relationship Id="rId2" Type="http://schemas.openxmlformats.org/officeDocument/2006/relationships/image" Target="../media/image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5" Type="http://schemas.microsoft.com/office/2007/relationships/hdphoto" Target="../media/hdphoto6.wdp"/><Relationship Id="rId10" Type="http://schemas.openxmlformats.org/officeDocument/2006/relationships/image" Target="../media/image8.png"/><Relationship Id="rId19" Type="http://schemas.microsoft.com/office/2007/relationships/hdphoto" Target="../media/hdphoto8.wdp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D0CE9-861D-40F1-8674-15C91B7CE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Hardware </a:t>
            </a:r>
            <a:r>
              <a:rPr lang="en-US" dirty="0" err="1"/>
              <a:t>Parte</a:t>
            </a:r>
            <a:r>
              <a:rPr lang="en-US" dirty="0"/>
              <a:t> 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23011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C4C896-CDEE-DC93-BD1B-017D02CE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BMG</a:t>
            </a:r>
            <a:endParaRPr lang="es-AR" sz="72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DA9779-E3A5-DF36-D2C2-9ED0947B6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4347935" cy="3600311"/>
          </a:xfrm>
        </p:spPr>
        <p:txBody>
          <a:bodyPr/>
          <a:lstStyle/>
          <a:p>
            <a:r>
              <a:rPr lang="es-ES" dirty="0">
                <a:highlight>
                  <a:srgbClr val="008080"/>
                </a:highlight>
              </a:rPr>
              <a:t>Velocidad máxima recomendada</a:t>
            </a:r>
            <a:r>
              <a:rPr lang="en-US" dirty="0">
                <a:highlight>
                  <a:srgbClr val="008080"/>
                </a:highlight>
              </a:rPr>
              <a:t>:</a:t>
            </a:r>
            <a:r>
              <a:rPr lang="en-US" dirty="0"/>
              <a:t> 120 m/s</a:t>
            </a:r>
          </a:p>
          <a:p>
            <a:r>
              <a:rPr lang="en-US" dirty="0" err="1">
                <a:highlight>
                  <a:srgbClr val="008080"/>
                </a:highlight>
              </a:rPr>
              <a:t>Relacion</a:t>
            </a:r>
            <a:r>
              <a:rPr lang="en-US" dirty="0">
                <a:highlight>
                  <a:srgbClr val="008080"/>
                </a:highlight>
              </a:rPr>
              <a:t> de </a:t>
            </a:r>
            <a:r>
              <a:rPr lang="en-US" dirty="0" err="1">
                <a:highlight>
                  <a:srgbClr val="008080"/>
                </a:highlight>
              </a:rPr>
              <a:t>transmision</a:t>
            </a:r>
            <a:r>
              <a:rPr lang="en-US" dirty="0">
                <a:highlight>
                  <a:srgbClr val="008080"/>
                </a:highlight>
              </a:rPr>
              <a:t>:</a:t>
            </a:r>
            <a:r>
              <a:rPr lang="en-US" dirty="0"/>
              <a:t> 3/1</a:t>
            </a:r>
          </a:p>
          <a:p>
            <a:r>
              <a:rPr lang="en-US" dirty="0">
                <a:highlight>
                  <a:srgbClr val="008080"/>
                </a:highlight>
              </a:rPr>
              <a:t>Si </a:t>
            </a:r>
            <a:r>
              <a:rPr lang="en-US" dirty="0" err="1">
                <a:highlight>
                  <a:srgbClr val="008080"/>
                </a:highlight>
              </a:rPr>
              <a:t>tiene</a:t>
            </a:r>
            <a:r>
              <a:rPr lang="en-US" dirty="0">
                <a:highlight>
                  <a:srgbClr val="008080"/>
                </a:highlight>
              </a:rPr>
              <a:t> doble </a:t>
            </a:r>
            <a:r>
              <a:rPr lang="en-US" dirty="0" err="1">
                <a:highlight>
                  <a:srgbClr val="008080"/>
                </a:highlight>
              </a:rPr>
              <a:t>engranaje</a:t>
            </a:r>
            <a:endParaRPr lang="en-US" dirty="0">
              <a:highlight>
                <a:srgbClr val="008080"/>
              </a:highlight>
            </a:endParaRPr>
          </a:p>
          <a:p>
            <a:r>
              <a:rPr lang="en-US" dirty="0">
                <a:highlight>
                  <a:srgbClr val="008080"/>
                </a:highlight>
              </a:rPr>
              <a:t>Motor PAP:</a:t>
            </a:r>
            <a:r>
              <a:rPr lang="en-US" dirty="0"/>
              <a:t>  Pancake </a:t>
            </a:r>
            <a:r>
              <a:rPr lang="en-US" dirty="0" err="1"/>
              <a:t>Nema</a:t>
            </a:r>
            <a:r>
              <a:rPr lang="en-US" dirty="0"/>
              <a:t> 17; 1,2A; 0,12Nm</a:t>
            </a:r>
            <a:endParaRPr lang="es-AR" dirty="0"/>
          </a:p>
          <a:p>
            <a:endParaRPr lang="es-AR" dirty="0"/>
          </a:p>
        </p:txBody>
      </p:sp>
      <p:pic>
        <p:nvPicPr>
          <p:cNvPr id="4098" name="Picture 2" descr="BondTech Extrusor BMG - Derecho - 3DJake España">
            <a:extLst>
              <a:ext uri="{FF2B5EF4-FFF2-40B4-BE49-F238E27FC236}">
                <a16:creationId xmlns:a16="http://schemas.microsoft.com/office/drawing/2014/main" id="{7C7CBF33-3EEC-0A9F-0D88-06E568F21D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9" b="94990" l="1190" r="75866">
                        <a14:foregroundMark x1="53355" y1="6889" x2="53139" y2="15762"/>
                        <a14:foregroundMark x1="52814" y1="1879" x2="53355" y2="4489"/>
                        <a14:foregroundMark x1="40801" y1="25678" x2="44372" y2="22129"/>
                        <a14:foregroundMark x1="7359" y1="51357" x2="5952" y2="67432"/>
                        <a14:foregroundMark x1="29221" y1="94990" x2="37987" y2="94259"/>
                        <a14:foregroundMark x1="5628" y1="70877" x2="6494" y2="80167"/>
                        <a14:foregroundMark x1="1190" y1="47286" x2="1299" y2="507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244"/>
          <a:stretch/>
        </p:blipFill>
        <p:spPr bwMode="auto">
          <a:xfrm>
            <a:off x="6480903" y="499296"/>
            <a:ext cx="4426583" cy="541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54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373E8D0-8396-CDEF-0559-64D06702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HOTEND</a:t>
            </a:r>
            <a:endParaRPr lang="es-AR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340E05B-0B6E-D458-8AFE-7A81F5E3E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latin typeface="Söhne"/>
              </a:rPr>
              <a:t>E</a:t>
            </a:r>
            <a:r>
              <a:rPr lang="es-ES" sz="1800" b="0" i="0" u="none" strike="noStrike" dirty="0">
                <a:effectLst/>
                <a:latin typeface="Söhne"/>
              </a:rPr>
              <a:t>s el encargado de fundir el filamento para poder realizar la pieza deseada</a:t>
            </a:r>
            <a:endParaRPr lang="es-AR" dirty="0">
              <a:latin typeface="Söhne"/>
            </a:endParaRPr>
          </a:p>
        </p:txBody>
      </p:sp>
      <p:pic>
        <p:nvPicPr>
          <p:cNvPr id="5122" name="Picture 2" descr="Hotend Simil E3d V6 Direct Impresora 3d 1.75mm All Metal - Simple 3D S. A.">
            <a:extLst>
              <a:ext uri="{FF2B5EF4-FFF2-40B4-BE49-F238E27FC236}">
                <a16:creationId xmlns:a16="http://schemas.microsoft.com/office/drawing/2014/main" id="{4B456660-2CB8-82CB-D9BC-A4E81855E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81" b="85504" l="56917" r="92917">
                        <a14:foregroundMark x1="64917" y1="27860" x2="65833" y2="30125"/>
                        <a14:foregroundMark x1="64250" y1="23896" x2="64917" y2="23896"/>
                        <a14:foregroundMark x1="68500" y1="22990" x2="68917" y2="22990"/>
                        <a14:foregroundMark x1="68917" y1="28992" x2="69667" y2="28992"/>
                        <a14:foregroundMark x1="71083" y1="22990" x2="71167" y2="24462"/>
                        <a14:foregroundMark x1="68583" y1="21857" x2="69333" y2="21857"/>
                        <a14:foregroundMark x1="72000" y1="29898" x2="71833" y2="28426"/>
                        <a14:foregroundMark x1="68000" y1="21178" x2="68833" y2="21178"/>
                        <a14:foregroundMark x1="66083" y1="21631" x2="67083" y2="21631"/>
                        <a14:foregroundMark x1="67333" y1="21404" x2="67917" y2="21404"/>
                        <a14:foregroundMark x1="67083" y1="21404" x2="68417" y2="21404"/>
                        <a14:foregroundMark x1="66583" y1="21518" x2="67833" y2="21518"/>
                        <a14:foregroundMark x1="66500" y1="21518" x2="68833" y2="21065"/>
                        <a14:foregroundMark x1="70167" y1="29785" x2="69000" y2="34202"/>
                        <a14:foregroundMark x1="67167" y1="27746" x2="68583" y2="27746"/>
                        <a14:foregroundMark x1="91750" y1="58777" x2="90583" y2="55606"/>
                        <a14:foregroundMark x1="66583" y1="81540" x2="65500" y2="81880"/>
                        <a14:foregroundMark x1="63167" y1="77237" x2="63417" y2="79955"/>
                        <a14:foregroundMark x1="62083" y1="79615" x2="61583" y2="77123"/>
                        <a14:foregroundMark x1="62083" y1="82220" x2="62583" y2="82220"/>
                        <a14:foregroundMark x1="59750" y1="76104" x2="60167" y2="80634"/>
                        <a14:foregroundMark x1="59667" y1="79275" x2="59917" y2="81993"/>
                        <a14:foregroundMark x1="71417" y1="85617" x2="73333" y2="85617"/>
                        <a14:foregroundMark x1="87083" y1="32503" x2="89833" y2="37826"/>
                        <a14:foregroundMark x1="89000" y1="33522" x2="89833" y2="33069"/>
                        <a14:foregroundMark x1="89417" y1="35334" x2="90333" y2="33522"/>
                        <a14:foregroundMark x1="88333" y1="33975" x2="88750" y2="31823"/>
                        <a14:foregroundMark x1="91250" y1="34655" x2="90500" y2="33069"/>
                        <a14:foregroundMark x1="92000" y1="35108" x2="91583" y2="33862"/>
                        <a14:foregroundMark x1="92917" y1="35108" x2="92250" y2="33749"/>
                        <a14:foregroundMark x1="87917" y1="26387" x2="86417" y2="21518"/>
                        <a14:foregroundMark x1="84917" y1="21631" x2="88000" y2="15289"/>
                        <a14:foregroundMark x1="86333" y1="11891" x2="89583" y2="8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78" t="4636" r="3373" b="10613"/>
          <a:stretch/>
        </p:blipFill>
        <p:spPr bwMode="auto">
          <a:xfrm>
            <a:off x="7361853" y="363894"/>
            <a:ext cx="4068147" cy="581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53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6DDA9E1-58C8-A9A2-631F-CAD992A2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Partes</a:t>
            </a:r>
            <a:r>
              <a:rPr lang="en-US" dirty="0"/>
              <a:t> de un HOTEND</a:t>
            </a:r>
            <a:endParaRPr lang="es-AR" dirty="0"/>
          </a:p>
        </p:txBody>
      </p:sp>
      <p:pic>
        <p:nvPicPr>
          <p:cNvPr id="6146" name="Picture 2" descr="Tipos de extrusores 3D y HotEnd">
            <a:extLst>
              <a:ext uri="{FF2B5EF4-FFF2-40B4-BE49-F238E27FC236}">
                <a16:creationId xmlns:a16="http://schemas.microsoft.com/office/drawing/2014/main" id="{92195F5E-1940-98A5-FD29-7EA5F2BD5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0" b="92537" l="10000" r="90000">
                        <a14:foregroundMark x1="53881" y1="3881" x2="54030" y2="6418"/>
                        <a14:foregroundMark x1="53134" y1="4030" x2="52537" y2="3582"/>
                        <a14:foregroundMark x1="55821" y1="3582" x2="55672" y2="2090"/>
                        <a14:foregroundMark x1="50000" y1="62985" x2="58358" y2="61642"/>
                        <a14:foregroundMark x1="53134" y1="92537" x2="55821" y2="92537"/>
                        <a14:foregroundMark x1="57313" y1="82090" x2="58806" y2="87015"/>
                        <a14:foregroundMark x1="33881" y1="86269" x2="33881" y2="86269"/>
                        <a14:foregroundMark x1="50000" y1="13134" x2="49701" y2="15075"/>
                        <a14:foregroundMark x1="59104" y1="14776" x2="59104" y2="14776"/>
                        <a14:foregroundMark x1="59403" y1="12388" x2="60149" y2="12090"/>
                        <a14:foregroundMark x1="49104" y1="12090" x2="49104" y2="12090"/>
                        <a14:foregroundMark x1="48806" y1="11940" x2="48806" y2="11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631" y="2181809"/>
            <a:ext cx="4428736" cy="442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7980532-6E1B-73D6-D8E2-5A6128C08C86}"/>
              </a:ext>
            </a:extLst>
          </p:cNvPr>
          <p:cNvCxnSpPr/>
          <p:nvPr/>
        </p:nvCxnSpPr>
        <p:spPr>
          <a:xfrm>
            <a:off x="6913984" y="3722914"/>
            <a:ext cx="1931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9D1868F-06FD-0A33-D684-D87C23659DEA}"/>
              </a:ext>
            </a:extLst>
          </p:cNvPr>
          <p:cNvCxnSpPr/>
          <p:nvPr/>
        </p:nvCxnSpPr>
        <p:spPr>
          <a:xfrm>
            <a:off x="6469225" y="6235959"/>
            <a:ext cx="1931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DBE800B-8252-A280-9021-99A3F9B7C6A3}"/>
              </a:ext>
            </a:extLst>
          </p:cNvPr>
          <p:cNvCxnSpPr/>
          <p:nvPr/>
        </p:nvCxnSpPr>
        <p:spPr>
          <a:xfrm>
            <a:off x="6285723" y="2273559"/>
            <a:ext cx="1931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1E0356C-7505-E992-8F77-58515D291242}"/>
              </a:ext>
            </a:extLst>
          </p:cNvPr>
          <p:cNvCxnSpPr/>
          <p:nvPr/>
        </p:nvCxnSpPr>
        <p:spPr>
          <a:xfrm>
            <a:off x="6378931" y="2640563"/>
            <a:ext cx="1931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0282AF1-244E-3890-019D-C2AC20F8DC3B}"/>
              </a:ext>
            </a:extLst>
          </p:cNvPr>
          <p:cNvCxnSpPr>
            <a:cxnSpLocks/>
          </p:cNvCxnSpPr>
          <p:nvPr/>
        </p:nvCxnSpPr>
        <p:spPr>
          <a:xfrm flipH="1">
            <a:off x="4124960" y="3610947"/>
            <a:ext cx="7922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B92D30EA-F1BC-8F08-E628-8475411AF7B6}"/>
              </a:ext>
            </a:extLst>
          </p:cNvPr>
          <p:cNvCxnSpPr>
            <a:cxnSpLocks/>
          </p:cNvCxnSpPr>
          <p:nvPr/>
        </p:nvCxnSpPr>
        <p:spPr>
          <a:xfrm flipH="1" flipV="1">
            <a:off x="4521096" y="5867223"/>
            <a:ext cx="1281722" cy="10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2FFCBF2-E1EA-03CD-EE82-BC6B7CB3AAEF}"/>
              </a:ext>
            </a:extLst>
          </p:cNvPr>
          <p:cNvSpPr txBox="1"/>
          <p:nvPr/>
        </p:nvSpPr>
        <p:spPr>
          <a:xfrm>
            <a:off x="8310367" y="2080727"/>
            <a:ext cx="21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Filamento</a:t>
            </a:r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C590CF9-CFCE-A0F0-C793-021DA8551FDC}"/>
              </a:ext>
            </a:extLst>
          </p:cNvPr>
          <p:cNvSpPr txBox="1"/>
          <p:nvPr/>
        </p:nvSpPr>
        <p:spPr>
          <a:xfrm>
            <a:off x="8310366" y="2446175"/>
            <a:ext cx="269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Tubo</a:t>
            </a:r>
            <a:r>
              <a:rPr lang="en-US" dirty="0"/>
              <a:t> de PTFE (</a:t>
            </a:r>
            <a:r>
              <a:rPr lang="en-US" dirty="0" err="1"/>
              <a:t>Tefl</a:t>
            </a:r>
            <a:r>
              <a:rPr lang="es-ES" dirty="0" err="1"/>
              <a:t>ó</a:t>
            </a:r>
            <a:r>
              <a:rPr lang="en-US" dirty="0"/>
              <a:t>n)</a:t>
            </a:r>
            <a:endParaRPr lang="es-A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E5695B-1D31-64F0-5273-B4CA191D949D}"/>
              </a:ext>
            </a:extLst>
          </p:cNvPr>
          <p:cNvSpPr txBox="1"/>
          <p:nvPr/>
        </p:nvSpPr>
        <p:spPr>
          <a:xfrm>
            <a:off x="8888865" y="3538248"/>
            <a:ext cx="269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Disipador</a:t>
            </a:r>
            <a:r>
              <a:rPr lang="en-US" dirty="0"/>
              <a:t> de </a:t>
            </a:r>
            <a:r>
              <a:rPr lang="en-US" dirty="0" err="1"/>
              <a:t>calor</a:t>
            </a:r>
            <a:endParaRPr lang="es-AR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1A21DD5-6963-560D-7096-6EC81F255984}"/>
              </a:ext>
            </a:extLst>
          </p:cNvPr>
          <p:cNvSpPr txBox="1"/>
          <p:nvPr/>
        </p:nvSpPr>
        <p:spPr>
          <a:xfrm>
            <a:off x="8400661" y="6041480"/>
            <a:ext cx="290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Nozzle, </a:t>
            </a:r>
            <a:r>
              <a:rPr lang="en-US" dirty="0" err="1"/>
              <a:t>boquilla</a:t>
            </a:r>
            <a:r>
              <a:rPr lang="en-US" dirty="0"/>
              <a:t> o </a:t>
            </a:r>
            <a:r>
              <a:rPr lang="en-US" dirty="0" err="1"/>
              <a:t>pico</a:t>
            </a:r>
            <a:endParaRPr lang="es-AR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D964313-C954-5CFA-31B6-3F3DA79A9487}"/>
              </a:ext>
            </a:extLst>
          </p:cNvPr>
          <p:cNvSpPr txBox="1"/>
          <p:nvPr/>
        </p:nvSpPr>
        <p:spPr>
          <a:xfrm>
            <a:off x="8535952" y="5508172"/>
            <a:ext cx="26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Bloque</a:t>
            </a:r>
            <a:r>
              <a:rPr lang="en-US" dirty="0"/>
              <a:t> </a:t>
            </a:r>
            <a:r>
              <a:rPr lang="en-US" dirty="0" err="1"/>
              <a:t>calefactor</a:t>
            </a:r>
            <a:endParaRPr lang="es-AR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41BD3C5-0C3C-20C6-CA92-5D4252FF90BA}"/>
              </a:ext>
            </a:extLst>
          </p:cNvPr>
          <p:cNvSpPr txBox="1"/>
          <p:nvPr/>
        </p:nvSpPr>
        <p:spPr>
          <a:xfrm>
            <a:off x="1543705" y="5672148"/>
            <a:ext cx="306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Ubicación</a:t>
            </a:r>
            <a:r>
              <a:rPr lang="en-US" dirty="0"/>
              <a:t> de </a:t>
            </a:r>
            <a:r>
              <a:rPr lang="en-US" dirty="0" err="1"/>
              <a:t>cartucho</a:t>
            </a:r>
            <a:endParaRPr lang="es-AR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A950CC5-8E02-1224-28F8-52DE814B96C5}"/>
              </a:ext>
            </a:extLst>
          </p:cNvPr>
          <p:cNvSpPr txBox="1"/>
          <p:nvPr/>
        </p:nvSpPr>
        <p:spPr>
          <a:xfrm>
            <a:off x="1794635" y="3423761"/>
            <a:ext cx="310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Cooler o </a:t>
            </a:r>
            <a:r>
              <a:rPr lang="en-US" dirty="0" err="1"/>
              <a:t>ventilador</a:t>
            </a:r>
            <a:endParaRPr lang="es-AR" dirty="0"/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415FE7DC-BD4E-C60E-36C8-9D04E6B6DD8B}"/>
              </a:ext>
            </a:extLst>
          </p:cNvPr>
          <p:cNvCxnSpPr/>
          <p:nvPr/>
        </p:nvCxnSpPr>
        <p:spPr>
          <a:xfrm>
            <a:off x="6378930" y="5325963"/>
            <a:ext cx="1931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8B43B85-0CBA-EF29-4F73-6E50B4C27A50}"/>
              </a:ext>
            </a:extLst>
          </p:cNvPr>
          <p:cNvSpPr txBox="1"/>
          <p:nvPr/>
        </p:nvSpPr>
        <p:spPr>
          <a:xfrm>
            <a:off x="8360229" y="5118150"/>
            <a:ext cx="21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Barrel</a:t>
            </a:r>
            <a:endParaRPr lang="es-AR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96BA76D-5318-EA3C-EBBE-A5503C64E92B}"/>
              </a:ext>
            </a:extLst>
          </p:cNvPr>
          <p:cNvSpPr/>
          <p:nvPr/>
        </p:nvSpPr>
        <p:spPr>
          <a:xfrm>
            <a:off x="5684767" y="5456274"/>
            <a:ext cx="118051" cy="1037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63CB055A-FD8D-2587-459A-BB2884B76FFD}"/>
              </a:ext>
            </a:extLst>
          </p:cNvPr>
          <p:cNvCxnSpPr/>
          <p:nvPr/>
        </p:nvCxnSpPr>
        <p:spPr>
          <a:xfrm>
            <a:off x="6568285" y="5740644"/>
            <a:ext cx="19314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3A1763-0BDF-8BCE-A767-991F27800224}"/>
              </a:ext>
            </a:extLst>
          </p:cNvPr>
          <p:cNvSpPr txBox="1"/>
          <p:nvPr/>
        </p:nvSpPr>
        <p:spPr>
          <a:xfrm>
            <a:off x="1719842" y="5302816"/>
            <a:ext cx="306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Ubicación</a:t>
            </a:r>
            <a:r>
              <a:rPr lang="en-US" dirty="0"/>
              <a:t> de </a:t>
            </a:r>
            <a:r>
              <a:rPr lang="en-US" dirty="0" err="1"/>
              <a:t>termistor</a:t>
            </a:r>
            <a:endParaRPr lang="es-AR" dirty="0"/>
          </a:p>
        </p:txBody>
      </p: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BAEDAB86-5510-028C-1666-5ADA55353CD1}"/>
              </a:ext>
            </a:extLst>
          </p:cNvPr>
          <p:cNvCxnSpPr>
            <a:cxnSpLocks/>
          </p:cNvCxnSpPr>
          <p:nvPr/>
        </p:nvCxnSpPr>
        <p:spPr>
          <a:xfrm flipH="1">
            <a:off x="4521096" y="5508172"/>
            <a:ext cx="11636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brir llave 33">
            <a:extLst>
              <a:ext uri="{FF2B5EF4-FFF2-40B4-BE49-F238E27FC236}">
                <a16:creationId xmlns:a16="http://schemas.microsoft.com/office/drawing/2014/main" id="{3CE9D672-5F74-1AF6-E3EA-C687FB670F16}"/>
              </a:ext>
            </a:extLst>
          </p:cNvPr>
          <p:cNvSpPr/>
          <p:nvPr/>
        </p:nvSpPr>
        <p:spPr>
          <a:xfrm>
            <a:off x="1259582" y="2446176"/>
            <a:ext cx="195272" cy="2738144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Abrir llave 34">
            <a:extLst>
              <a:ext uri="{FF2B5EF4-FFF2-40B4-BE49-F238E27FC236}">
                <a16:creationId xmlns:a16="http://schemas.microsoft.com/office/drawing/2014/main" id="{DF818D84-800F-575D-70E6-F17B40134AD1}"/>
              </a:ext>
            </a:extLst>
          </p:cNvPr>
          <p:cNvSpPr/>
          <p:nvPr/>
        </p:nvSpPr>
        <p:spPr>
          <a:xfrm>
            <a:off x="1237288" y="5325963"/>
            <a:ext cx="217566" cy="97045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2CFA6CAF-9721-43BA-BB47-B649A945EF7E}"/>
              </a:ext>
            </a:extLst>
          </p:cNvPr>
          <p:cNvSpPr txBox="1"/>
          <p:nvPr/>
        </p:nvSpPr>
        <p:spPr>
          <a:xfrm>
            <a:off x="284308" y="3439150"/>
            <a:ext cx="982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Zona fría</a:t>
            </a:r>
            <a:endParaRPr lang="es-AR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1A8BD69-2D79-31B5-4B56-625016D9B83E}"/>
              </a:ext>
            </a:extLst>
          </p:cNvPr>
          <p:cNvSpPr txBox="1"/>
          <p:nvPr/>
        </p:nvSpPr>
        <p:spPr>
          <a:xfrm>
            <a:off x="88392" y="5457245"/>
            <a:ext cx="12659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FF0000"/>
                </a:solidFill>
              </a:rPr>
              <a:t>Zona caliente</a:t>
            </a:r>
            <a:endParaRPr lang="es-AR" sz="2000" dirty="0">
              <a:solidFill>
                <a:srgbClr val="FF0000"/>
              </a:solidFill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ECEF969-CD5C-023D-BCBE-98A4FCFCED83}"/>
              </a:ext>
            </a:extLst>
          </p:cNvPr>
          <p:cNvSpPr/>
          <p:nvPr/>
        </p:nvSpPr>
        <p:spPr>
          <a:xfrm>
            <a:off x="5530442" y="5284922"/>
            <a:ext cx="408373" cy="400431"/>
          </a:xfrm>
          <a:prstGeom prst="ellipse">
            <a:avLst/>
          </a:prstGeom>
          <a:noFill/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557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/>
      <p:bldP spid="28" grpId="0"/>
      <p:bldP spid="34" grpId="0" animBg="1"/>
      <p:bldP spid="35" grpId="0" animBg="1"/>
      <p:bldP spid="36" grpId="0"/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54F33D-4B29-059B-0A96-71911006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Otro</a:t>
            </a:r>
            <a:r>
              <a:rPr lang="en-US" dirty="0"/>
              <a:t> QR</a:t>
            </a:r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81B0EFD-1FD8-60C4-A66C-57E6947A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439" y="1067570"/>
            <a:ext cx="4744562" cy="47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AC4000-1F81-2C12-2213-72DB624C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Nozzle</a:t>
            </a:r>
            <a:endParaRPr lang="es-AR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C3120A-C9AA-34B8-65F7-5475E5BA2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9" y="2174875"/>
            <a:ext cx="2223111" cy="576262"/>
          </a:xfrm>
        </p:spPr>
        <p:txBody>
          <a:bodyPr/>
          <a:lstStyle/>
          <a:p>
            <a:r>
              <a:rPr lang="es-ES" dirty="0"/>
              <a:t>Latón</a:t>
            </a:r>
            <a:endParaRPr lang="es-AR" dirty="0"/>
          </a:p>
        </p:txBody>
      </p:sp>
      <p:pic>
        <p:nvPicPr>
          <p:cNvPr id="7170" name="Picture 2" descr="Nozzle Latón E3D-Online">
            <a:extLst>
              <a:ext uri="{FF2B5EF4-FFF2-40B4-BE49-F238E27FC236}">
                <a16:creationId xmlns:a16="http://schemas.microsoft.com/office/drawing/2014/main" id="{7F7B55FC-A7AF-0061-E780-8AF3A0BF0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7" b="91610" l="10000" r="90000">
                        <a14:foregroundMark x1="49500" y1="8562" x2="58250" y2="13356"/>
                        <a14:foregroundMark x1="50250" y1="3938" x2="50875" y2="3938"/>
                        <a14:foregroundMark x1="49750" y1="91610" x2="55750" y2="90925"/>
                        <a14:foregroundMark x1="47375" y1="48116" x2="53375" y2="517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5090"/>
            <a:ext cx="2824480" cy="206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F05019FB-9795-3199-8D9A-776B2986A11F}"/>
              </a:ext>
            </a:extLst>
          </p:cNvPr>
          <p:cNvSpPr txBox="1">
            <a:spLocks/>
          </p:cNvSpPr>
          <p:nvPr/>
        </p:nvSpPr>
        <p:spPr>
          <a:xfrm>
            <a:off x="3462604" y="2276329"/>
            <a:ext cx="2223111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Acero endurecido</a:t>
            </a:r>
            <a:endParaRPr lang="es-AR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C8DC7E3C-4FF3-BF73-6C88-031C8564A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32" b="94384" l="9704" r="89623">
                        <a14:foregroundMark x1="45148" y1="7775" x2="54178" y2="5832"/>
                        <a14:foregroundMark x1="50809" y1="90065" x2="53369" y2="90065"/>
                        <a14:foregroundMark x1="54987" y1="94384" x2="55526" y2="93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67" y="3088310"/>
            <a:ext cx="3482924" cy="21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EC36EBF-7380-0F86-ACD0-F1D50E754DD3}"/>
              </a:ext>
            </a:extLst>
          </p:cNvPr>
          <p:cNvSpPr txBox="1">
            <a:spLocks/>
          </p:cNvSpPr>
          <p:nvPr/>
        </p:nvSpPr>
        <p:spPr>
          <a:xfrm>
            <a:off x="6116319" y="2276329"/>
            <a:ext cx="2223111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Acero inoxidable</a:t>
            </a:r>
            <a:endParaRPr lang="es-AR" dirty="0"/>
          </a:p>
        </p:txBody>
      </p:sp>
      <p:pic>
        <p:nvPicPr>
          <p:cNvPr id="7174" name="Picture 6" descr="Nozzle Acero Inoxidable E3D-Online">
            <a:extLst>
              <a:ext uri="{FF2B5EF4-FFF2-40B4-BE49-F238E27FC236}">
                <a16:creationId xmlns:a16="http://schemas.microsoft.com/office/drawing/2014/main" id="{4A9F5179-92A7-3DFE-F7FF-E7E2C8EC9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67" b="94991" l="9960" r="89906">
                        <a14:foregroundMark x1="48318" y1="7421" x2="56662" y2="7978"/>
                        <a14:foregroundMark x1="43069" y1="27458" x2="49798" y2="14286"/>
                        <a14:foregroundMark x1="70121" y1="28757" x2="69179" y2="35622"/>
                        <a14:foregroundMark x1="64468" y1="63636" x2="64199" y2="71058"/>
                        <a14:foregroundMark x1="60296" y1="87941" x2="62180" y2="84416"/>
                        <a14:foregroundMark x1="64199" y1="81633" x2="64603" y2="85343"/>
                        <a14:foregroundMark x1="65276" y1="82004" x2="65814" y2="83673"/>
                        <a14:foregroundMark x1="37685" y1="89425" x2="41857" y2="91280"/>
                        <a14:foregroundMark x1="49664" y1="95176" x2="53701" y2="94249"/>
                        <a14:foregroundMark x1="36339" y1="87384" x2="39166" y2="89425"/>
                        <a14:foregroundMark x1="35666" y1="85900" x2="37416" y2="87570"/>
                        <a14:foregroundMark x1="58277" y1="92950" x2="62046" y2="91466"/>
                        <a14:foregroundMark x1="61777" y1="90909" x2="64603" y2="88497"/>
                        <a14:foregroundMark x1="64334" y1="88126" x2="65276" y2="85158"/>
                        <a14:foregroundMark x1="55316" y1="94991" x2="58546" y2="92208"/>
                        <a14:foregroundMark x1="55182" y1="94805" x2="58816" y2="92950"/>
                        <a14:foregroundMark x1="58546" y1="93692" x2="60027" y2="91837"/>
                        <a14:foregroundMark x1="39973" y1="92208" x2="44549" y2="95176"/>
                        <a14:foregroundMark x1="71063" y1="30983" x2="71063" y2="32653"/>
                        <a14:foregroundMark x1="71063" y1="29499" x2="71198" y2="31725"/>
                        <a14:foregroundMark x1="69583" y1="13915" x2="70525" y2="16327"/>
                        <a14:foregroundMark x1="67429" y1="10575" x2="69314" y2="12616"/>
                        <a14:foregroundMark x1="64468" y1="8349" x2="66353" y2="10575"/>
                        <a14:foregroundMark x1="62584" y1="7236" x2="67699" y2="12059"/>
                        <a14:foregroundMark x1="65680" y1="9276" x2="67160" y2="10390"/>
                        <a14:foregroundMark x1="65680" y1="9833" x2="54913" y2="5009"/>
                        <a14:foregroundMark x1="62853" y1="7792" x2="66353" y2="8905"/>
                        <a14:foregroundMark x1="62180" y1="6494" x2="66756" y2="9091"/>
                        <a14:foregroundMark x1="60565" y1="5751" x2="63122" y2="6494"/>
                        <a14:foregroundMark x1="59085" y1="5566" x2="61104" y2="6122"/>
                        <a14:foregroundMark x1="55720" y1="4824" x2="59354" y2="5937"/>
                        <a14:foregroundMark x1="53970" y1="4267" x2="58546" y2="48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178" y="3068724"/>
            <a:ext cx="3061017" cy="22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9516598-3CDF-4B27-7523-E5AA41552E97}"/>
              </a:ext>
            </a:extLst>
          </p:cNvPr>
          <p:cNvSpPr txBox="1">
            <a:spLocks/>
          </p:cNvSpPr>
          <p:nvPr/>
        </p:nvSpPr>
        <p:spPr>
          <a:xfrm>
            <a:off x="8828075" y="2174875"/>
            <a:ext cx="2223111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Punta de </a:t>
            </a:r>
            <a:r>
              <a:rPr lang="es-ES" dirty="0" err="1"/>
              <a:t>ruby</a:t>
            </a:r>
            <a:endParaRPr lang="es-AR" dirty="0"/>
          </a:p>
        </p:txBody>
      </p:sp>
      <p:pic>
        <p:nvPicPr>
          <p:cNvPr id="7176" name="Picture 8" descr="Nozzle Olsson Ruby">
            <a:extLst>
              <a:ext uri="{FF2B5EF4-FFF2-40B4-BE49-F238E27FC236}">
                <a16:creationId xmlns:a16="http://schemas.microsoft.com/office/drawing/2014/main" id="{5770125B-8DC0-3C2B-CCA4-75AE284D1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4919" y1="20275" x2="32791" y2="22653"/>
                        <a14:foregroundMark x1="41302" y1="15269" x2="42428" y2="15019"/>
                        <a14:foregroundMark x1="56821" y1="15019" x2="57947" y2="16020"/>
                        <a14:foregroundMark x1="63329" y1="18523" x2="65707" y2="21902"/>
                        <a14:foregroundMark x1="65957" y1="23655" x2="69712" y2="26283"/>
                        <a14:foregroundMark x1="61202" y1="15895" x2="62203" y2="17772"/>
                        <a14:foregroundMark x1="29161" y1="31289" x2="30038" y2="34668"/>
                        <a14:foregroundMark x1="29412" y1="27159" x2="29412" y2="29537"/>
                        <a14:foregroundMark x1="28911" y1="36546" x2="28911" y2="39049"/>
                        <a14:foregroundMark x1="28411" y1="26533" x2="29287" y2="29912"/>
                        <a14:foregroundMark x1="37422" y1="54944" x2="37547" y2="76721"/>
                        <a14:foregroundMark x1="38173" y1="52566" x2="35920" y2="52941"/>
                        <a14:foregroundMark x1="32916" y1="56571" x2="35670" y2="57322"/>
                        <a14:foregroundMark x1="35419" y1="52441" x2="36546" y2="52315"/>
                        <a14:foregroundMark x1="33292" y1="68586" x2="36671" y2="69962"/>
                        <a14:foregroundMark x1="34168" y1="74718" x2="36421" y2="75845"/>
                        <a14:foregroundMark x1="33292" y1="74093" x2="34043" y2="73467"/>
                        <a14:foregroundMark x1="34043" y1="80350" x2="35795" y2="81602"/>
                        <a14:foregroundMark x1="33166" y1="79349" x2="34418" y2="78849"/>
                        <a14:foregroundMark x1="37547" y1="46809" x2="38298" y2="56696"/>
                        <a14:foregroundMark x1="64831" y1="54944" x2="65207" y2="54819"/>
                        <a14:foregroundMark x1="64581" y1="60200" x2="65707" y2="60200"/>
                        <a14:foregroundMark x1="65081" y1="66458" x2="65832" y2="65457"/>
                        <a14:foregroundMark x1="64330" y1="72340" x2="65957" y2="72340"/>
                        <a14:foregroundMark x1="64205" y1="77597" x2="65707" y2="77597"/>
                        <a14:foregroundMark x1="63329" y1="82353" x2="64330" y2="80851"/>
                        <a14:foregroundMark x1="63454" y1="78098" x2="64330" y2="75845"/>
                        <a14:foregroundMark x1="63329" y1="73091" x2="63830" y2="68586"/>
                        <a14:foregroundMark x1="33792" y1="80851" x2="34668" y2="80851"/>
                        <a14:foregroundMark x1="65081" y1="54193" x2="66083" y2="54693"/>
                        <a14:foregroundMark x1="63079" y1="51439" x2="63204" y2="52566"/>
                        <a14:foregroundMark x1="64831" y1="59324" x2="66208" y2="59700"/>
                        <a14:foregroundMark x1="64831" y1="71214" x2="66208" y2="71339"/>
                        <a14:foregroundMark x1="64456" y1="65207" x2="65832" y2="65207"/>
                        <a14:foregroundMark x1="63579" y1="64581" x2="64706" y2="65081"/>
                        <a14:foregroundMark x1="63329" y1="58198" x2="64956" y2="59074"/>
                        <a14:foregroundMark x1="63830" y1="52691" x2="64581" y2="54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991" y="2636458"/>
            <a:ext cx="3037840" cy="303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4DB9573-B8BF-1FA9-EEFA-7104683F8AFA}"/>
              </a:ext>
            </a:extLst>
          </p:cNvPr>
          <p:cNvSpPr txBox="1"/>
          <p:nvPr/>
        </p:nvSpPr>
        <p:spPr>
          <a:xfrm>
            <a:off x="1388877" y="5617184"/>
            <a:ext cx="1503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+ común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+ barato</a:t>
            </a:r>
            <a:endParaRPr lang="es-AR" sz="12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9793509-E7C4-122F-53FE-260FF8B04DCB}"/>
              </a:ext>
            </a:extLst>
          </p:cNvPr>
          <p:cNvSpPr txBox="1"/>
          <p:nvPr/>
        </p:nvSpPr>
        <p:spPr>
          <a:xfrm>
            <a:off x="6604601" y="5617184"/>
            <a:ext cx="1503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Apto para alimentos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B19A80-A65E-7F78-8034-6B4E6E478431}"/>
              </a:ext>
            </a:extLst>
          </p:cNvPr>
          <p:cNvSpPr txBox="1"/>
          <p:nvPr/>
        </p:nvSpPr>
        <p:spPr>
          <a:xfrm>
            <a:off x="3841252" y="5585525"/>
            <a:ext cx="1710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Resistente a materiales abrasivos</a:t>
            </a:r>
            <a:endParaRPr lang="es-AR" sz="12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D5D7738-B24D-DDBA-C1FA-B7B272EB5535}"/>
              </a:ext>
            </a:extLst>
          </p:cNvPr>
          <p:cNvSpPr txBox="1"/>
          <p:nvPr/>
        </p:nvSpPr>
        <p:spPr>
          <a:xfrm>
            <a:off x="9267512" y="5585525"/>
            <a:ext cx="1972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Temperatura uniforme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/>
              <a:t>Desgaste casi nulo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74348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A056E-5C21-0BA2-139D-F32A61C7B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Diámetros</a:t>
            </a:r>
            <a:endParaRPr lang="es-AR" dirty="0"/>
          </a:p>
        </p:txBody>
      </p:sp>
      <p:pic>
        <p:nvPicPr>
          <p:cNvPr id="8194" name="Picture 2" descr="Boquilla o Nozzle: Aprende todo lo básico sobre este componente esencial">
            <a:extLst>
              <a:ext uri="{FF2B5EF4-FFF2-40B4-BE49-F238E27FC236}">
                <a16:creationId xmlns:a16="http://schemas.microsoft.com/office/drawing/2014/main" id="{D017EA55-1F11-1127-D164-40E3DB72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3" b="89840" l="9979" r="90773">
                        <a14:foregroundMark x1="12232" y1="39572" x2="13627" y2="69519"/>
                        <a14:foregroundMark x1="26180" y1="40107" x2="25966" y2="69519"/>
                        <a14:foregroundMark x1="25966" y1="69519" x2="26395" y2="71925"/>
                        <a14:foregroundMark x1="37768" y1="39037" x2="38197" y2="67914"/>
                        <a14:foregroundMark x1="50107" y1="36898" x2="49034" y2="71390"/>
                        <a14:foregroundMark x1="49034" y1="71390" x2="49249" y2="72193"/>
                        <a14:foregroundMark x1="62017" y1="40374" x2="62339" y2="70856"/>
                        <a14:foregroundMark x1="86266" y1="39305" x2="87232" y2="69251"/>
                        <a14:foregroundMark x1="24249" y1="36096" x2="25322" y2="32353"/>
                        <a14:foregroundMark x1="90773" y1="49465" x2="90773" y2="481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809" y="1963127"/>
            <a:ext cx="6756689" cy="271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FF: Nozzle Sizes Demystified – 3DChimera">
            <a:extLst>
              <a:ext uri="{FF2B5EF4-FFF2-40B4-BE49-F238E27FC236}">
                <a16:creationId xmlns:a16="http://schemas.microsoft.com/office/drawing/2014/main" id="{C885EDD5-1723-67FA-A14A-CE45917C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89604" l="8125" r="93125">
                        <a14:foregroundMark x1="8333" y1="34653" x2="8750" y2="43564"/>
                        <a14:foregroundMark x1="90833" y1="34158" x2="93125" y2="38614"/>
                        <a14:backgroundMark x1="21667" y1="59901" x2="21667" y2="60891"/>
                        <a14:backgroundMark x1="22083" y1="63861" x2="22083" y2="65347"/>
                        <a14:backgroundMark x1="36042" y1="58911" x2="36458" y2="66832"/>
                        <a14:backgroundMark x1="49375" y1="60396" x2="49583" y2="67822"/>
                        <a14:backgroundMark x1="63750" y1="59901" x2="64375" y2="65842"/>
                        <a14:backgroundMark x1="77292" y1="60891" x2="77708" y2="663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097" y="1965913"/>
            <a:ext cx="6436253" cy="270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0C5FBCA-B12D-BD14-AFC3-0D7C99959029}"/>
              </a:ext>
            </a:extLst>
          </p:cNvPr>
          <p:cNvCxnSpPr/>
          <p:nvPr/>
        </p:nvCxnSpPr>
        <p:spPr>
          <a:xfrm>
            <a:off x="599440" y="4674503"/>
            <a:ext cx="52826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141A913-1198-00CB-088A-CC8C218260BD}"/>
              </a:ext>
            </a:extLst>
          </p:cNvPr>
          <p:cNvCxnSpPr>
            <a:cxnSpLocks/>
          </p:cNvCxnSpPr>
          <p:nvPr/>
        </p:nvCxnSpPr>
        <p:spPr>
          <a:xfrm flipH="1">
            <a:off x="513206" y="5577840"/>
            <a:ext cx="52826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1C7D22-5D7E-9A64-5DE7-B0651156CF1C}"/>
              </a:ext>
            </a:extLst>
          </p:cNvPr>
          <p:cNvSpPr txBox="1"/>
          <p:nvPr/>
        </p:nvSpPr>
        <p:spPr>
          <a:xfrm>
            <a:off x="6458894" y="4674275"/>
            <a:ext cx="528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Cuáles</a:t>
            </a:r>
            <a:r>
              <a:rPr lang="en-US" dirty="0"/>
              <a:t> son las </a:t>
            </a:r>
            <a:r>
              <a:rPr lang="en-US" dirty="0" err="1"/>
              <a:t>ventajas</a:t>
            </a:r>
            <a:r>
              <a:rPr lang="en-US" dirty="0"/>
              <a:t> de </a:t>
            </a:r>
            <a:r>
              <a:rPr lang="en-US" dirty="0" err="1"/>
              <a:t>tener</a:t>
            </a:r>
            <a:r>
              <a:rPr lang="en-US" dirty="0"/>
              <a:t> un nozzle con un mayor di</a:t>
            </a:r>
            <a:r>
              <a:rPr lang="es-ES" dirty="0"/>
              <a:t>á</a:t>
            </a:r>
            <a:r>
              <a:rPr lang="en-US" dirty="0"/>
              <a:t>metro y </a:t>
            </a:r>
            <a:r>
              <a:rPr lang="en-US" dirty="0" err="1"/>
              <a:t>cuáles</a:t>
            </a:r>
            <a:r>
              <a:rPr lang="en-US" dirty="0"/>
              <a:t> con uno </a:t>
            </a:r>
            <a:r>
              <a:rPr lang="en-US" dirty="0" err="1"/>
              <a:t>menor</a:t>
            </a:r>
            <a:r>
              <a:rPr lang="en-US" dirty="0"/>
              <a:t>?</a:t>
            </a:r>
            <a:endParaRPr lang="es-AR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0069073-DC72-C4DA-F02E-E824EC4F114A}"/>
              </a:ext>
            </a:extLst>
          </p:cNvPr>
          <p:cNvSpPr txBox="1"/>
          <p:nvPr/>
        </p:nvSpPr>
        <p:spPr>
          <a:xfrm>
            <a:off x="1107388" y="4717821"/>
            <a:ext cx="49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Mayor rapidez en finalizar la pieza</a:t>
            </a:r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E43311C-8D13-E524-C0AA-FF21C523F479}"/>
              </a:ext>
            </a:extLst>
          </p:cNvPr>
          <p:cNvSpPr txBox="1"/>
          <p:nvPr/>
        </p:nvSpPr>
        <p:spPr>
          <a:xfrm>
            <a:off x="981516" y="5606863"/>
            <a:ext cx="4985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Mayor calidad de impresión, más resistencia de pieza y menos filamento utilizado</a:t>
            </a:r>
            <a:endParaRPr lang="es-AR" dirty="0"/>
          </a:p>
        </p:txBody>
      </p: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947D4BDB-850C-0C29-76D4-70835A08F17F}"/>
              </a:ext>
            </a:extLst>
          </p:cNvPr>
          <p:cNvSpPr/>
          <p:nvPr/>
        </p:nvSpPr>
        <p:spPr>
          <a:xfrm rot="5400000">
            <a:off x="5610950" y="4419698"/>
            <a:ext cx="634415" cy="55293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C12470B6-7789-9D15-46B6-1D8270DA6824}"/>
              </a:ext>
            </a:extLst>
          </p:cNvPr>
          <p:cNvSpPr/>
          <p:nvPr/>
        </p:nvSpPr>
        <p:spPr>
          <a:xfrm rot="16200000">
            <a:off x="195998" y="5330397"/>
            <a:ext cx="634415" cy="55293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072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0A0ED-3647-A95A-B3F8-F0E59D35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Barrel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A72D16-9158-EE6F-CCC0-6BBF93015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0619" y="2174875"/>
            <a:ext cx="5189857" cy="576262"/>
          </a:xfrm>
        </p:spPr>
        <p:txBody>
          <a:bodyPr/>
          <a:lstStyle/>
          <a:p>
            <a:r>
              <a:rPr lang="es-ES" dirty="0"/>
              <a:t>Con teflón</a:t>
            </a:r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3E8FF9-54D2-CDCE-F062-CD0EEEF80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27783" y="2174875"/>
            <a:ext cx="5194583" cy="576262"/>
          </a:xfrm>
        </p:spPr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-Metal</a:t>
            </a:r>
            <a:endParaRPr lang="es-AR" dirty="0"/>
          </a:p>
        </p:txBody>
      </p:sp>
      <p:pic>
        <p:nvPicPr>
          <p:cNvPr id="9218" name="Picture 2" descr="Filament throat opinion wanted (full metal vs. PTFE lined)">
            <a:extLst>
              <a:ext uri="{FF2B5EF4-FFF2-40B4-BE49-F238E27FC236}">
                <a16:creationId xmlns:a16="http://schemas.microsoft.com/office/drawing/2014/main" id="{8609BB65-AF34-E9C6-13C0-66ABD76BB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679" r="421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3209"/>
          <a:stretch/>
        </p:blipFill>
        <p:spPr bwMode="auto">
          <a:xfrm>
            <a:off x="3348772" y="2347106"/>
            <a:ext cx="2108517" cy="42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ilament throat opinion wanted (full metal vs. PTFE lined)">
            <a:extLst>
              <a:ext uri="{FF2B5EF4-FFF2-40B4-BE49-F238E27FC236}">
                <a16:creationId xmlns:a16="http://schemas.microsoft.com/office/drawing/2014/main" id="{BB5C0971-E79C-F36F-A7F5-111B6D613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9952" r="94439">
                        <a14:foregroundMark x1="55749" y1="25461" x2="59582" y2="23985"/>
                        <a14:foregroundMark x1="58885" y1="21033" x2="64111" y2="21771"/>
                        <a14:foregroundMark x1="63763" y1="74539" x2="64047" y2="75040"/>
                        <a14:foregroundMark x1="87108" y1="71587" x2="86927" y2="72737"/>
                        <a14:foregroundMark x1="68293" y1="77491" x2="69686" y2="77491"/>
                        <a14:foregroundMark x1="80836" y1="78967" x2="82578" y2="77860"/>
                        <a14:foregroundMark x1="83275" y1="78598" x2="83972" y2="77860"/>
                        <a14:foregroundMark x1="85366" y1="76015" x2="85017" y2="77122"/>
                        <a14:foregroundMark x1="84669" y1="76015" x2="83972" y2="77491"/>
                        <a14:foregroundMark x1="85714" y1="74908" x2="85366" y2="76753"/>
                        <a14:foregroundMark x1="86063" y1="74539" x2="78397" y2="80812"/>
                        <a14:foregroundMark x1="65854" y1="77122" x2="65854" y2="77122"/>
                        <a14:foregroundMark x1="66551" y1="78598" x2="66899" y2="78967"/>
                        <a14:backgroundMark x1="87805" y1="73432" x2="86482" y2="74944"/>
                        <a14:backgroundMark x1="78852" y1="83403" x2="67944" y2="83764"/>
                        <a14:backgroundMark x1="67944" y1="83764" x2="67247" y2="83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91"/>
          <a:stretch/>
        </p:blipFill>
        <p:spPr bwMode="auto">
          <a:xfrm>
            <a:off x="6578602" y="2306495"/>
            <a:ext cx="2529840" cy="429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C017A9-3A26-B6E8-D776-39EA110AD68C}"/>
              </a:ext>
            </a:extLst>
          </p:cNvPr>
          <p:cNvSpPr txBox="1"/>
          <p:nvPr/>
        </p:nvSpPr>
        <p:spPr>
          <a:xfrm>
            <a:off x="743602" y="3303037"/>
            <a:ext cx="2174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Menos propensos a atascos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accent5">
                    <a:lumMod val="75000"/>
                  </a:schemeClr>
                </a:solidFill>
              </a:rPr>
              <a:t>Soporta menores temperaturas</a:t>
            </a:r>
            <a:endParaRPr lang="es-AR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8364CFA-D9E5-5BB6-C5DD-00AD8F4A5E1E}"/>
              </a:ext>
            </a:extLst>
          </p:cNvPr>
          <p:cNvCxnSpPr/>
          <p:nvPr/>
        </p:nvCxnSpPr>
        <p:spPr>
          <a:xfrm flipH="1">
            <a:off x="2705878" y="4180200"/>
            <a:ext cx="10636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74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20F6BBD-A64E-B982-D031-314770D0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Bloque calefactor</a:t>
            </a:r>
            <a:endParaRPr lang="es-AR" dirty="0"/>
          </a:p>
        </p:txBody>
      </p:sp>
      <p:pic>
        <p:nvPicPr>
          <p:cNvPr id="10246" name="Picture 6" descr="Cabezal de impresión 3D FDM, piezas de impresora 3D de extremo caliente  para 4Max Pro 2,0, accesorios de impresoras 3D, boquilla de cabezal de  impresión extrusora para ANYCUBIC|Accesorios y partes de impresoras">
            <a:extLst>
              <a:ext uri="{FF2B5EF4-FFF2-40B4-BE49-F238E27FC236}">
                <a16:creationId xmlns:a16="http://schemas.microsoft.com/office/drawing/2014/main" id="{C3758B38-486E-5058-5F13-39E5DE181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200" r="92000">
                        <a14:foregroundMark x1="13800" y1="64400" x2="13800" y2="65300"/>
                        <a14:foregroundMark x1="11900" y1="32500" x2="11700" y2="34700"/>
                        <a14:foregroundMark x1="12400" y1="30300" x2="11700" y2="37000"/>
                        <a14:foregroundMark x1="10500" y1="50100" x2="10200" y2="45000"/>
                        <a14:foregroundMark x1="5600" y1="64100" x2="5200" y2="60400"/>
                        <a14:foregroundMark x1="12500" y1="28200" x2="12800" y2="32700"/>
                        <a14:foregroundMark x1="12800" y1="27200" x2="12700" y2="25900"/>
                        <a14:foregroundMark x1="91000" y1="47600" x2="92000" y2="46300"/>
                        <a14:foregroundMark x1="89800" y1="61900" x2="91000" y2="6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554" b="22672"/>
          <a:stretch/>
        </p:blipFill>
        <p:spPr bwMode="auto">
          <a:xfrm>
            <a:off x="4299857" y="2673154"/>
            <a:ext cx="5421086" cy="275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67D5600F-5961-FAFA-BF64-1544C55F880C}"/>
              </a:ext>
            </a:extLst>
          </p:cNvPr>
          <p:cNvCxnSpPr/>
          <p:nvPr/>
        </p:nvCxnSpPr>
        <p:spPr>
          <a:xfrm flipH="1">
            <a:off x="3722915" y="4506686"/>
            <a:ext cx="1026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3CA0560B-C24D-E4E1-F2E7-F30AAC2EA77C}"/>
              </a:ext>
            </a:extLst>
          </p:cNvPr>
          <p:cNvCxnSpPr>
            <a:cxnSpLocks/>
          </p:cNvCxnSpPr>
          <p:nvPr/>
        </p:nvCxnSpPr>
        <p:spPr>
          <a:xfrm flipV="1">
            <a:off x="6267060" y="3263339"/>
            <a:ext cx="1088572" cy="1101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7EF04A3-7C12-7911-8E01-A43C568544C2}"/>
              </a:ext>
            </a:extLst>
          </p:cNvPr>
          <p:cNvCxnSpPr>
            <a:cxnSpLocks/>
          </p:cNvCxnSpPr>
          <p:nvPr/>
        </p:nvCxnSpPr>
        <p:spPr>
          <a:xfrm>
            <a:off x="5933492" y="4901410"/>
            <a:ext cx="1076908" cy="675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74BD25F-321A-8004-15AE-206F2EE315C9}"/>
              </a:ext>
            </a:extLst>
          </p:cNvPr>
          <p:cNvCxnSpPr/>
          <p:nvPr/>
        </p:nvCxnSpPr>
        <p:spPr>
          <a:xfrm flipH="1">
            <a:off x="3836437" y="3813845"/>
            <a:ext cx="1026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6AA0045-4F55-EF56-58B7-A26E7E33FD0E}"/>
              </a:ext>
            </a:extLst>
          </p:cNvPr>
          <p:cNvCxnSpPr>
            <a:cxnSpLocks/>
          </p:cNvCxnSpPr>
          <p:nvPr/>
        </p:nvCxnSpPr>
        <p:spPr>
          <a:xfrm flipH="1">
            <a:off x="3786673" y="5145946"/>
            <a:ext cx="1026367" cy="461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EE97B1-606B-7C53-37F3-508221A4A6F9}"/>
              </a:ext>
            </a:extLst>
          </p:cNvPr>
          <p:cNvSpPr txBox="1"/>
          <p:nvPr/>
        </p:nvSpPr>
        <p:spPr>
          <a:xfrm>
            <a:off x="2502939" y="4275562"/>
            <a:ext cx="163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Bloque calefactor</a:t>
            </a:r>
            <a:endParaRPr lang="es-AR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8CD531-237B-485E-B4F2-632A2FC615C9}"/>
              </a:ext>
            </a:extLst>
          </p:cNvPr>
          <p:cNvSpPr txBox="1"/>
          <p:nvPr/>
        </p:nvSpPr>
        <p:spPr>
          <a:xfrm>
            <a:off x="2907264" y="3584965"/>
            <a:ext cx="163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Barrel</a:t>
            </a:r>
            <a:endParaRPr lang="es-AR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97B80C8-5474-74E1-68E8-EB1BE3A9605B}"/>
              </a:ext>
            </a:extLst>
          </p:cNvPr>
          <p:cNvSpPr txBox="1"/>
          <p:nvPr/>
        </p:nvSpPr>
        <p:spPr>
          <a:xfrm>
            <a:off x="2926315" y="5468886"/>
            <a:ext cx="163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Nozzle</a:t>
            </a:r>
            <a:endParaRPr lang="es-AR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F933615-9E01-280D-A739-2CB52C534010}"/>
              </a:ext>
            </a:extLst>
          </p:cNvPr>
          <p:cNvSpPr txBox="1"/>
          <p:nvPr/>
        </p:nvSpPr>
        <p:spPr>
          <a:xfrm>
            <a:off x="7050835" y="5425684"/>
            <a:ext cx="163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Termistor</a:t>
            </a:r>
            <a:endParaRPr lang="es-AR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B6EB88D-5999-13C8-CEAA-8C386225D1E0}"/>
              </a:ext>
            </a:extLst>
          </p:cNvPr>
          <p:cNvSpPr txBox="1"/>
          <p:nvPr/>
        </p:nvSpPr>
        <p:spPr>
          <a:xfrm>
            <a:off x="7355632" y="2894007"/>
            <a:ext cx="163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Cartucho</a:t>
            </a:r>
            <a:endParaRPr lang="es-AR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4C7C60C-DCF7-CC9F-BDCB-19CA9764D767}"/>
              </a:ext>
            </a:extLst>
          </p:cNvPr>
          <p:cNvSpPr txBox="1"/>
          <p:nvPr/>
        </p:nvSpPr>
        <p:spPr>
          <a:xfrm>
            <a:off x="9845040" y="2247676"/>
            <a:ext cx="184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Vienen de 12V y de 24V</a:t>
            </a:r>
            <a:endParaRPr lang="es-AR" dirty="0"/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A5337D09-C7C6-432E-A862-A68421BD6E0E}"/>
              </a:ext>
            </a:extLst>
          </p:cNvPr>
          <p:cNvCxnSpPr>
            <a:cxnSpLocks/>
          </p:cNvCxnSpPr>
          <p:nvPr/>
        </p:nvCxnSpPr>
        <p:spPr>
          <a:xfrm flipV="1">
            <a:off x="8522580" y="2587480"/>
            <a:ext cx="1198363" cy="321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93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4D0B6-5227-86EB-4BEA-88BD0E844C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Hotend</a:t>
            </a:r>
            <a:r>
              <a:rPr lang="es-ES" dirty="0"/>
              <a:t> más comunes en el mercado</a:t>
            </a:r>
            <a:endParaRPr lang="es-A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1E74E1-3730-58FE-22B6-A2D43D883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025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80E0A12-5747-8093-EF59-E0EF433B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7200" dirty="0"/>
              <a:t>MK8</a:t>
            </a:r>
            <a:endParaRPr lang="es-AR" sz="7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F69C931-006E-B825-AC4C-F07DD325D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Diseño mas antiguo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Hasta 240ºC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Uno de los mas voluminosos</a:t>
            </a:r>
            <a:endParaRPr lang="es-AR" dirty="0"/>
          </a:p>
        </p:txBody>
      </p:sp>
      <p:pic>
        <p:nvPicPr>
          <p:cNvPr id="12290" name="Picture 2" descr="NOZZLE PICO BRONCE HOTEND MK8 M6 1.75/0.4MM ⋆ Starware">
            <a:extLst>
              <a:ext uri="{FF2B5EF4-FFF2-40B4-BE49-F238E27FC236}">
                <a16:creationId xmlns:a16="http://schemas.microsoft.com/office/drawing/2014/main" id="{91336193-9619-7824-FE41-DD142D1B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87" y="3429000"/>
            <a:ext cx="3079102" cy="307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Repuesto Para Hotend Mk8 Extrusor Ptfe | MercadoLibre">
            <a:extLst>
              <a:ext uri="{FF2B5EF4-FFF2-40B4-BE49-F238E27FC236}">
                <a16:creationId xmlns:a16="http://schemas.microsoft.com/office/drawing/2014/main" id="{DA51D93C-21AD-822D-7714-5B067956D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43" b="92225" l="8800" r="92400">
                        <a14:foregroundMark x1="8800" y1="67819" x2="8800" y2="67819"/>
                        <a14:foregroundMark x1="85200" y1="84017" x2="85200" y2="84017"/>
                        <a14:foregroundMark x1="84200" y1="83153" x2="83800" y2="80562"/>
                        <a14:foregroundMark x1="86000" y1="80778" x2="88000" y2="80778"/>
                        <a14:foregroundMark x1="85400" y1="88553" x2="88000" y2="88121"/>
                        <a14:foregroundMark x1="88800" y1="82289" x2="89400" y2="85529"/>
                        <a14:foregroundMark x1="89600" y1="81857" x2="89600" y2="79482"/>
                        <a14:foregroundMark x1="89000" y1="87041" x2="89400" y2="89633"/>
                        <a14:foregroundMark x1="92400" y1="34341" x2="92800" y2="37797"/>
                        <a14:foregroundMark x1="41800" y1="92225" x2="42000" y2="90713"/>
                        <a14:foregroundMark x1="30000" y1="7559" x2="31000" y2="7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611" y="814781"/>
            <a:ext cx="476250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44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03C244A0-A04A-E0E5-08E5-365466E0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 </a:t>
            </a:r>
            <a:r>
              <a:rPr lang="en-US" dirty="0" err="1"/>
              <a:t>partes</a:t>
            </a:r>
            <a:r>
              <a:rPr lang="en-US" dirty="0"/>
              <a:t> de la </a:t>
            </a:r>
            <a:r>
              <a:rPr lang="en-US" dirty="0" err="1"/>
              <a:t>electrónica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impresora</a:t>
            </a:r>
            <a:r>
              <a:rPr lang="en-US" dirty="0"/>
              <a:t> </a:t>
            </a:r>
            <a:r>
              <a:rPr lang="en-US" dirty="0" err="1"/>
              <a:t>reconoc</a:t>
            </a:r>
            <a:r>
              <a:rPr lang="es-ES" dirty="0" err="1"/>
              <a:t>és</a:t>
            </a:r>
            <a:r>
              <a:rPr lang="en-US" dirty="0"/>
              <a:t>?</a:t>
            </a:r>
            <a:endParaRPr lang="es-AR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A1A6FF2-27DE-F0D9-C167-201C4F554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480" y="1212249"/>
            <a:ext cx="4455204" cy="44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00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53EE682-935C-2A63-BBAE-58AA986E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7200" dirty="0"/>
              <a:t>LITE6</a:t>
            </a:r>
            <a:endParaRPr lang="es-AR" sz="7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CA55E1-26B0-9C2F-F188-C80CA57F3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Hasta 245ºC</a:t>
            </a:r>
            <a:endParaRPr lang="es-AR" sz="4400" dirty="0"/>
          </a:p>
        </p:txBody>
      </p:sp>
      <p:pic>
        <p:nvPicPr>
          <p:cNvPr id="13314" name="Picture 2" descr="Amazon.com: E3D Lite6 Full Kit - 1.75mm Universal (Direct) (12v) :  Industrial &amp; Scientific">
            <a:extLst>
              <a:ext uri="{FF2B5EF4-FFF2-40B4-BE49-F238E27FC236}">
                <a16:creationId xmlns:a16="http://schemas.microsoft.com/office/drawing/2014/main" id="{16094FBA-9A72-6E4C-5EA7-28B56A27F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0" b="95800" l="5777" r="96021">
                        <a14:foregroundMark x1="5777" y1="42400" x2="6804" y2="46000"/>
                        <a14:foregroundMark x1="94352" y1="36500" x2="93582" y2="41500"/>
                        <a14:foregroundMark x1="94352" y1="20700" x2="96021" y2="24200"/>
                        <a14:foregroundMark x1="48010" y1="82700" x2="53273" y2="82700"/>
                        <a14:foregroundMark x1="46855" y1="84600" x2="55584" y2="82700"/>
                        <a14:foregroundMark x1="47112" y1="92700" x2="57125" y2="92100"/>
                        <a14:foregroundMark x1="52246" y1="95400" x2="53145" y2="95000"/>
                        <a14:foregroundMark x1="36329" y1="4600" x2="37356" y2="8400"/>
                        <a14:foregroundMark x1="34018" y1="3700" x2="34275" y2="8400"/>
                        <a14:foregroundMark x1="34018" y1="1500" x2="35815" y2="4400"/>
                        <a14:foregroundMark x1="58280" y1="90900" x2="60976" y2="89900"/>
                        <a14:foregroundMark x1="34275" y1="95800" x2="34275" y2="95800"/>
                        <a14:backgroundMark x1="59178" y1="73900" x2="60077" y2="73300"/>
                        <a14:backgroundMark x1="60205" y1="76700" x2="60205" y2="76700"/>
                        <a14:backgroundMark x1="54172" y1="74000" x2="54172" y2="74000"/>
                        <a14:backgroundMark x1="1412" y1="47300" x2="1412" y2="47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343" y="446088"/>
            <a:ext cx="4447857" cy="571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Nozzle E3D V5 V6 Brass M6 threaded nozzle for 1.75/3mm – 3D Printing Perth  - Cirrus Link">
            <a:extLst>
              <a:ext uri="{FF2B5EF4-FFF2-40B4-BE49-F238E27FC236}">
                <a16:creationId xmlns:a16="http://schemas.microsoft.com/office/drawing/2014/main" id="{633B3911-7023-1CCD-FEE6-75A536179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84" y="3301176"/>
            <a:ext cx="2687320" cy="268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424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2EA5FB3-D840-A502-C38E-24916D05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7200" dirty="0"/>
              <a:t>V6</a:t>
            </a:r>
            <a:endParaRPr lang="es-AR" sz="7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9BE160D-4173-B45F-7DC1-9A73E5B8B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Hasta 285ºC</a:t>
            </a:r>
            <a:endParaRPr lang="es-AR" sz="4400" dirty="0"/>
          </a:p>
        </p:txBody>
      </p:sp>
      <p:pic>
        <p:nvPicPr>
          <p:cNvPr id="11266" name="Picture 2" descr="Hotend E3d V6 | MercadoLibre 📦">
            <a:extLst>
              <a:ext uri="{FF2B5EF4-FFF2-40B4-BE49-F238E27FC236}">
                <a16:creationId xmlns:a16="http://schemas.microsoft.com/office/drawing/2014/main" id="{3AF84907-1364-CE21-61CF-FB61EED7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8254" r="96508">
                        <a14:foregroundMark x1="21270" y1="29688" x2="25079" y2="30000"/>
                        <a14:foregroundMark x1="14921" y1="25313" x2="17778" y2="23125"/>
                        <a14:foregroundMark x1="13333" y1="24375" x2="15556" y2="23438"/>
                        <a14:foregroundMark x1="13333" y1="24063" x2="14286" y2="22500"/>
                        <a14:foregroundMark x1="14286" y1="23125" x2="16508" y2="21875"/>
                        <a14:foregroundMark x1="15873" y1="22500" x2="17143" y2="21250"/>
                        <a14:foregroundMark x1="15556" y1="22500" x2="17460" y2="21875"/>
                        <a14:foregroundMark x1="14603" y1="22500" x2="17143" y2="21250"/>
                        <a14:foregroundMark x1="9206" y1="32500" x2="8571" y2="36875"/>
                        <a14:foregroundMark x1="88571" y1="48750" x2="91746" y2="47500"/>
                        <a14:foregroundMark x1="92381" y1="52188" x2="93651" y2="51875"/>
                        <a14:foregroundMark x1="53333" y1="79375" x2="54286" y2="79375"/>
                        <a14:foregroundMark x1="59048" y1="82500" x2="59365" y2="82500"/>
                        <a14:foregroundMark x1="60317" y1="83438" x2="60317" y2="83438"/>
                        <a14:foregroundMark x1="59048" y1="84375" x2="59365" y2="84375"/>
                        <a14:foregroundMark x1="60000" y1="85625" x2="61270" y2="84375"/>
                        <a14:foregroundMark x1="62857" y1="84688" x2="65397" y2="83750"/>
                        <a14:foregroundMark x1="80635" y1="25938" x2="80635" y2="25938"/>
                        <a14:foregroundMark x1="9206" y1="38750" x2="8889" y2="37500"/>
                        <a14:foregroundMark x1="8571" y1="37813" x2="10159" y2="38438"/>
                        <a14:foregroundMark x1="12063" y1="40313" x2="13333" y2="40938"/>
                        <a14:foregroundMark x1="14286" y1="41875" x2="17778" y2="44375"/>
                        <a14:foregroundMark x1="10476" y1="39688" x2="10476" y2="38750"/>
                        <a14:backgroundMark x1="96825" y1="45000" x2="97143" y2="47500"/>
                        <a14:backgroundMark x1="90476" y1="59688" x2="87302" y2="63438"/>
                        <a14:backgroundMark x1="82540" y1="65000" x2="82540" y2="68438"/>
                        <a14:backgroundMark x1="32381" y1="69688" x2="33968" y2="71250"/>
                        <a14:backgroundMark x1="79365" y1="26563" x2="79683" y2="26563"/>
                        <a14:backgroundMark x1="80635" y1="25313" x2="80635" y2="25313"/>
                        <a14:backgroundMark x1="80317" y1="26250" x2="80317" y2="26250"/>
                        <a14:backgroundMark x1="79048" y1="26875" x2="77778" y2="26875"/>
                        <a14:backgroundMark x1="79048" y1="26563" x2="79365" y2="25938"/>
                        <a14:backgroundMark x1="81270" y1="25625" x2="82222" y2="25625"/>
                        <a14:backgroundMark x1="81270" y1="25625" x2="81270" y2="25625"/>
                        <a14:backgroundMark x1="80317" y1="26250" x2="78095" y2="26875"/>
                        <a14:backgroundMark x1="81270" y1="26563" x2="81270" y2="26563"/>
                        <a14:backgroundMark x1="53016" y1="82813" x2="54603" y2="8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270" y="833120"/>
            <a:ext cx="5048647" cy="512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Nozzle E3D V5 V6 Brass M6 threaded nozzle for 1.75/3mm – 3D Printing Perth  - Cirrus Link">
            <a:extLst>
              <a:ext uri="{FF2B5EF4-FFF2-40B4-BE49-F238E27FC236}">
                <a16:creationId xmlns:a16="http://schemas.microsoft.com/office/drawing/2014/main" id="{122A8B4F-8F3A-875B-B766-FEAECD55D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124" y="3306072"/>
            <a:ext cx="2687320" cy="268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088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83C43-BD4B-504F-73E6-2BA240AA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6000" dirty="0" err="1"/>
              <a:t>Volcano</a:t>
            </a:r>
            <a:endParaRPr lang="es-AR" sz="60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062CFE-DF2F-F615-9540-B8A16DB8F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temperatura máxima depende de la versión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Las boquillas suelen ser con un diámetro mayor a 0,4mm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Al ser de boquillas mas grandes, puede imprimir mas rápido que el V6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Buena opción para impresiones grandes sin tanta </a:t>
            </a:r>
            <a:r>
              <a:rPr lang="es-ES" dirty="0" err="1"/>
              <a:t>precision</a:t>
            </a:r>
            <a:r>
              <a:rPr lang="es-ES" dirty="0"/>
              <a:t>.</a:t>
            </a:r>
            <a:endParaRPr lang="es-AR" dirty="0"/>
          </a:p>
        </p:txBody>
      </p:sp>
      <p:pic>
        <p:nvPicPr>
          <p:cNvPr id="14338" name="Picture 2" descr="Generic 0.8mm : 3D Printer Print Head Extruder Volcano kit J-head Hotend  with Cooling Fan for 3.0mm Filament : Amazon.in: Industrial &amp; Scientific">
            <a:extLst>
              <a:ext uri="{FF2B5EF4-FFF2-40B4-BE49-F238E27FC236}">
                <a16:creationId xmlns:a16="http://schemas.microsoft.com/office/drawing/2014/main" id="{8DFC98F4-7A3A-8474-738D-CA21CE3C7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229" r="89960">
                        <a14:foregroundMark x1="29920" y1="34200" x2="31928" y2="36200"/>
                        <a14:foregroundMark x1="46586" y1="35600" x2="46586" y2="35600"/>
                        <a14:foregroundMark x1="43373" y1="34400" x2="45582" y2="35000"/>
                        <a14:foregroundMark x1="72088" y1="28000" x2="72490" y2="32600"/>
                        <a14:foregroundMark x1="88153" y1="86600" x2="88353" y2="85400"/>
                        <a14:foregroundMark x1="8233" y1="72200" x2="7229" y2="70400"/>
                        <a14:foregroundMark x1="10241" y1="67000" x2="10241" y2="65000"/>
                        <a14:foregroundMark x1="12048" y1="61000" x2="13454" y2="60000"/>
                        <a14:foregroundMark x1="14257" y1="59200" x2="16466" y2="58600"/>
                        <a14:foregroundMark x1="18675" y1="58600" x2="19880" y2="58600"/>
                        <a14:foregroundMark x1="10241" y1="62200" x2="9438" y2="64000"/>
                        <a14:foregroundMark x1="83333" y1="62000" x2="83333" y2="62000"/>
                        <a14:backgroundMark x1="78313" y1="64800" x2="78313" y2="6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60" y="952730"/>
            <a:ext cx="4351021" cy="436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E3d-v6 volcano boquilla laton para extrusora 0.6mm para filamento de 1.75mm">
            <a:extLst>
              <a:ext uri="{FF2B5EF4-FFF2-40B4-BE49-F238E27FC236}">
                <a16:creationId xmlns:a16="http://schemas.microsoft.com/office/drawing/2014/main" id="{5922A448-0FAD-73A9-2B6B-815997611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2419" r="95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243"/>
          <a:stretch/>
        </p:blipFill>
        <p:spPr bwMode="auto">
          <a:xfrm>
            <a:off x="5048342" y="2438399"/>
            <a:ext cx="1794418" cy="429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12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5C099BF-AFDF-00E0-9938-C5B17791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V6 vs Lite6</a:t>
            </a:r>
            <a:endParaRPr lang="es-AR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726DDDE-DC8C-D4CE-4B86-9AF66C90A8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V6</a:t>
            </a:r>
            <a:endParaRPr lang="es-AR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EF7F660-5DEB-2EAB-B9D0-1AC289FA1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5999" y="2022475"/>
            <a:ext cx="5194583" cy="576262"/>
          </a:xfrm>
        </p:spPr>
        <p:txBody>
          <a:bodyPr/>
          <a:lstStyle/>
          <a:p>
            <a:r>
              <a:rPr lang="es-ES" dirty="0"/>
              <a:t>Lite6</a:t>
            </a:r>
            <a:endParaRPr lang="es-AR" dirty="0"/>
          </a:p>
        </p:txBody>
      </p:sp>
      <p:pic>
        <p:nvPicPr>
          <p:cNvPr id="15362" name="Picture 2" descr="E3D v6 thermistor strategy? – General discussion, announcements and  releases – Prusa3D Forum">
            <a:extLst>
              <a:ext uri="{FF2B5EF4-FFF2-40B4-BE49-F238E27FC236}">
                <a16:creationId xmlns:a16="http://schemas.microsoft.com/office/drawing/2014/main" id="{F32217CA-97E7-62D3-650C-80024C169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20" b="95610" l="21975" r="49172">
                        <a14:foregroundMark x1="40446" y1="95707" x2="40064" y2="92293"/>
                        <a14:foregroundMark x1="29299" y1="91122" x2="29299" y2="91122"/>
                        <a14:foregroundMark x1="38408" y1="23220" x2="40255" y2="23220"/>
                        <a14:foregroundMark x1="22229" y1="54341" x2="22229" y2="565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70" t="17481" r="47381"/>
          <a:stretch/>
        </p:blipFill>
        <p:spPr bwMode="auto">
          <a:xfrm>
            <a:off x="2103120" y="2844652"/>
            <a:ext cx="2247257" cy="356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46205D7-9C3D-1AE4-1661-D460C4B256C7}"/>
              </a:ext>
            </a:extLst>
          </p:cNvPr>
          <p:cNvCxnSpPr/>
          <p:nvPr/>
        </p:nvCxnSpPr>
        <p:spPr>
          <a:xfrm flipH="1">
            <a:off x="1747520" y="5201920"/>
            <a:ext cx="1662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19CBA6E-089C-EE73-648E-399E223155C8}"/>
              </a:ext>
            </a:extLst>
          </p:cNvPr>
          <p:cNvSpPr txBox="1"/>
          <p:nvPr/>
        </p:nvSpPr>
        <p:spPr>
          <a:xfrm>
            <a:off x="558800" y="5013345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Suele tener </a:t>
            </a:r>
            <a:r>
              <a:rPr lang="es-ES" sz="1200" dirty="0" err="1"/>
              <a:t>barrel</a:t>
            </a:r>
            <a:r>
              <a:rPr lang="es-ES" sz="1200" dirty="0"/>
              <a:t> </a:t>
            </a:r>
            <a:r>
              <a:rPr lang="es-ES" sz="1200" dirty="0" err="1"/>
              <a:t>All</a:t>
            </a:r>
            <a:r>
              <a:rPr lang="es-ES" sz="1200" dirty="0"/>
              <a:t>-Metal</a:t>
            </a:r>
            <a:endParaRPr lang="es-AR" sz="1200" dirty="0"/>
          </a:p>
        </p:txBody>
      </p:sp>
      <p:pic>
        <p:nvPicPr>
          <p:cNvPr id="15364" name="Picture 4" descr="E3D v6 thermistor strategy? – General discussion, announcements and  releases – Prusa3D Forum">
            <a:extLst>
              <a:ext uri="{FF2B5EF4-FFF2-40B4-BE49-F238E27FC236}">
                <a16:creationId xmlns:a16="http://schemas.microsoft.com/office/drawing/2014/main" id="{925DC4E8-F933-7309-C0A5-9EEEB5E79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20" b="96000" l="56943" r="78408">
                        <a14:foregroundMark x1="59172" y1="90244" x2="61146" y2="90244"/>
                        <a14:foregroundMark x1="70191" y1="96000" x2="70828" y2="95805"/>
                        <a14:foregroundMark x1="68408" y1="24293" x2="70000" y2="232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63" t="19260" r="18848"/>
          <a:stretch/>
        </p:blipFill>
        <p:spPr bwMode="auto">
          <a:xfrm>
            <a:off x="7721600" y="2751137"/>
            <a:ext cx="1828800" cy="358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8A11856-B1A8-64C9-9758-124BF2BA9913}"/>
              </a:ext>
            </a:extLst>
          </p:cNvPr>
          <p:cNvSpPr txBox="1"/>
          <p:nvPr/>
        </p:nvSpPr>
        <p:spPr>
          <a:xfrm>
            <a:off x="4876800" y="3909808"/>
            <a:ext cx="257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disipación de calor es distinta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34871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FEC8329-0D8F-7A7D-C095-72D28E95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Bases de impresión</a:t>
            </a:r>
            <a:endParaRPr lang="es-AR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4FF234C7-1462-6B1F-FAA2-11C71E324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Proporcionan una superficie sobre la cual se imprime el objeto en 3D y protege a la cama caliente</a:t>
            </a:r>
            <a:endParaRPr lang="es-AR" dirty="0"/>
          </a:p>
        </p:txBody>
      </p:sp>
      <p:pic>
        <p:nvPicPr>
          <p:cNvPr id="18434" name="Picture 2" descr="Cama Magnética 200x200 Base + Flexible Impresora 3d | MercadoLibre">
            <a:extLst>
              <a:ext uri="{FF2B5EF4-FFF2-40B4-BE49-F238E27FC236}">
                <a16:creationId xmlns:a16="http://schemas.microsoft.com/office/drawing/2014/main" id="{E625E4E9-D3DA-550A-A3B0-1C65CA65F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37" b="92544" l="9000" r="93000">
                        <a14:foregroundMark x1="45000" y1="8114" x2="49600" y2="7237"/>
                        <a14:foregroundMark x1="92200" y1="51535" x2="93000" y2="58991"/>
                        <a14:foregroundMark x1="23600" y1="92544" x2="26600" y2="91886"/>
                        <a14:foregroundMark x1="9000" y1="60746" x2="9000" y2="646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9" y="1069480"/>
            <a:ext cx="4922041" cy="448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946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66FA243-8E27-A574-4692-DA1DBB68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bases</a:t>
            </a:r>
            <a:endParaRPr lang="es-AR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67EF010-8A0E-AF2F-DF26-C84F94CB4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129" y="2357755"/>
            <a:ext cx="3706472" cy="576262"/>
          </a:xfrm>
        </p:spPr>
        <p:txBody>
          <a:bodyPr/>
          <a:lstStyle/>
          <a:p>
            <a:r>
              <a:rPr lang="es-ES" dirty="0"/>
              <a:t>Vidrio</a:t>
            </a:r>
            <a:endParaRPr lang="es-AR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7908BBD4-8180-8446-B4AD-22A3B3AFB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129" y="3096577"/>
            <a:ext cx="3706471" cy="3109913"/>
          </a:xfrm>
        </p:spPr>
        <p:txBody>
          <a:bodyPr>
            <a:normAutofit fontScale="92500" lnSpcReduction="20000"/>
          </a:bodyPr>
          <a:lstStyle/>
          <a:p>
            <a:r>
              <a:rPr lang="es-ES" dirty="0"/>
              <a:t>Es la opción mas recomendada</a:t>
            </a:r>
          </a:p>
          <a:p>
            <a:r>
              <a:rPr lang="es-ES" dirty="0"/>
              <a:t>Buena adhesión de la pieza</a:t>
            </a:r>
          </a:p>
          <a:p>
            <a:r>
              <a:rPr lang="es-ES" dirty="0"/>
              <a:t> Resistente a rayaduras</a:t>
            </a:r>
          </a:p>
          <a:p>
            <a:r>
              <a:rPr lang="es-ES" dirty="0" err="1"/>
              <a:t>Dificil</a:t>
            </a:r>
            <a:r>
              <a:rPr lang="es-ES" dirty="0"/>
              <a:t> de deformar</a:t>
            </a:r>
          </a:p>
          <a:p>
            <a:r>
              <a:rPr lang="es-ES" dirty="0"/>
              <a:t>Muy </a:t>
            </a:r>
            <a:r>
              <a:rPr lang="es-ES" dirty="0" err="1"/>
              <a:t>economico</a:t>
            </a:r>
            <a:endParaRPr lang="es-ES" dirty="0"/>
          </a:p>
          <a:p>
            <a:r>
              <a:rPr lang="es-ES" dirty="0"/>
              <a:t>A veces es difícil de despegar la pieza y mayormente hay que esperar a que la cama caliente se </a:t>
            </a:r>
            <a:r>
              <a:rPr lang="es-ES" dirty="0" err="1"/>
              <a:t>enfrie</a:t>
            </a:r>
            <a:r>
              <a:rPr lang="es-ES" dirty="0"/>
              <a:t> para despegarla</a:t>
            </a:r>
            <a:endParaRPr lang="es-AR" dirty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3457A657-1E09-40EC-D15A-CF3CE2DA06A4}"/>
              </a:ext>
            </a:extLst>
          </p:cNvPr>
          <p:cNvSpPr txBox="1">
            <a:spLocks/>
          </p:cNvSpPr>
          <p:nvPr/>
        </p:nvSpPr>
        <p:spPr>
          <a:xfrm>
            <a:off x="3911600" y="2357755"/>
            <a:ext cx="3706472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Base flexible</a:t>
            </a:r>
            <a:endParaRPr lang="es-AR" dirty="0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0AF8D07E-D25B-7FA7-7ACD-E563D568C49D}"/>
              </a:ext>
            </a:extLst>
          </p:cNvPr>
          <p:cNvSpPr txBox="1">
            <a:spLocks/>
          </p:cNvSpPr>
          <p:nvPr/>
        </p:nvSpPr>
        <p:spPr>
          <a:xfrm>
            <a:off x="3911601" y="3096577"/>
            <a:ext cx="3706471" cy="31099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Muy fácil de despegar la piezas</a:t>
            </a:r>
          </a:p>
          <a:p>
            <a:r>
              <a:rPr lang="es-ES" dirty="0"/>
              <a:t>Buena adherencia de la pieza (no tan bueno como el vidrio)</a:t>
            </a:r>
          </a:p>
          <a:p>
            <a:r>
              <a:rPr lang="es-ES" dirty="0"/>
              <a:t>Acabado de la base rugoso</a:t>
            </a:r>
          </a:p>
          <a:p>
            <a:r>
              <a:rPr lang="es-ES" dirty="0"/>
              <a:t>Fácil de rayar y doblar</a:t>
            </a:r>
          </a:p>
          <a:p>
            <a:r>
              <a:rPr lang="es-ES" dirty="0"/>
              <a:t>No muy </a:t>
            </a:r>
            <a:r>
              <a:rPr lang="es-ES" dirty="0" err="1"/>
              <a:t>economico</a:t>
            </a:r>
            <a:endParaRPr lang="es-ES" dirty="0"/>
          </a:p>
          <a:p>
            <a:endParaRPr lang="es-AR" dirty="0"/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28CC65C4-4D48-4EC4-6125-5D74FE657134}"/>
              </a:ext>
            </a:extLst>
          </p:cNvPr>
          <p:cNvSpPr txBox="1">
            <a:spLocks/>
          </p:cNvSpPr>
          <p:nvPr/>
        </p:nvSpPr>
        <p:spPr>
          <a:xfrm>
            <a:off x="7813040" y="2357755"/>
            <a:ext cx="3706472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Base magnética</a:t>
            </a:r>
            <a:endParaRPr lang="es-AR" dirty="0"/>
          </a:p>
        </p:txBody>
      </p:sp>
      <p:sp>
        <p:nvSpPr>
          <p:cNvPr id="13" name="Marcador de contenido 6">
            <a:extLst>
              <a:ext uri="{FF2B5EF4-FFF2-40B4-BE49-F238E27FC236}">
                <a16:creationId xmlns:a16="http://schemas.microsoft.com/office/drawing/2014/main" id="{153D6A59-FE8D-75C2-74DC-209223CB12BE}"/>
              </a:ext>
            </a:extLst>
          </p:cNvPr>
          <p:cNvSpPr txBox="1">
            <a:spLocks/>
          </p:cNvSpPr>
          <p:nvPr/>
        </p:nvSpPr>
        <p:spPr>
          <a:xfrm>
            <a:off x="7813041" y="3096578"/>
            <a:ext cx="3706471" cy="31099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Muy fácil de despegar la piezas</a:t>
            </a:r>
          </a:p>
          <a:p>
            <a:r>
              <a:rPr lang="es-ES" dirty="0"/>
              <a:t>Buena adherencia de la pieza (no tan bueno como el vidrio)</a:t>
            </a:r>
          </a:p>
          <a:p>
            <a:r>
              <a:rPr lang="es-ES" dirty="0"/>
              <a:t>Mejor estabilidad que la flexible</a:t>
            </a:r>
          </a:p>
          <a:p>
            <a:r>
              <a:rPr lang="es-ES" dirty="0"/>
              <a:t>Acabado de la base rugoso</a:t>
            </a:r>
          </a:p>
          <a:p>
            <a:r>
              <a:rPr lang="es-ES" dirty="0"/>
              <a:t>Fácil de rayar y doblar</a:t>
            </a:r>
          </a:p>
          <a:p>
            <a:r>
              <a:rPr lang="es-ES" dirty="0"/>
              <a:t>No muy </a:t>
            </a:r>
            <a:r>
              <a:rPr lang="es-ES" dirty="0" err="1"/>
              <a:t>economico</a:t>
            </a:r>
            <a:endParaRPr lang="es-ES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513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B0720-C944-FD66-886E-D539D11C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Mejoras para la adherencia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24ED9B-881D-932B-56F1-9373C5629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769" y="2291080"/>
            <a:ext cx="2842872" cy="576262"/>
          </a:xfrm>
        </p:spPr>
        <p:txBody>
          <a:bodyPr/>
          <a:lstStyle/>
          <a:p>
            <a:r>
              <a:rPr lang="es-ES" dirty="0"/>
              <a:t>Laca para el pelo</a:t>
            </a:r>
            <a:endParaRPr lang="es-AR" dirty="0"/>
          </a:p>
        </p:txBody>
      </p:sp>
      <p:pic>
        <p:nvPicPr>
          <p:cNvPr id="19458" name="Picture 2" descr="Casa-Dora – Spray Fijador Fuerte">
            <a:extLst>
              <a:ext uri="{FF2B5EF4-FFF2-40B4-BE49-F238E27FC236}">
                <a16:creationId xmlns:a16="http://schemas.microsoft.com/office/drawing/2014/main" id="{DCD57FF1-1590-2928-3DB0-7E67AF9D3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9" t="9955" r="33260" b="10531"/>
          <a:stretch/>
        </p:blipFill>
        <p:spPr bwMode="auto">
          <a:xfrm>
            <a:off x="1219199" y="3114834"/>
            <a:ext cx="1219201" cy="274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B9D368BE-78D4-53B4-A842-9D84E7BF90C5}"/>
              </a:ext>
            </a:extLst>
          </p:cNvPr>
          <p:cNvSpPr txBox="1">
            <a:spLocks/>
          </p:cNvSpPr>
          <p:nvPr/>
        </p:nvSpPr>
        <p:spPr>
          <a:xfrm>
            <a:off x="3342641" y="2291080"/>
            <a:ext cx="2842872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Plasticola</a:t>
            </a:r>
            <a:r>
              <a:rPr lang="es-ES" dirty="0"/>
              <a:t> en barra</a:t>
            </a:r>
            <a:endParaRPr lang="es-AR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8B7F128-A218-8C08-14F6-BF82AF04BE9D}"/>
              </a:ext>
            </a:extLst>
          </p:cNvPr>
          <p:cNvSpPr txBox="1">
            <a:spLocks/>
          </p:cNvSpPr>
          <p:nvPr/>
        </p:nvSpPr>
        <p:spPr>
          <a:xfrm>
            <a:off x="6185513" y="2291080"/>
            <a:ext cx="2842872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Cinta de papel</a:t>
            </a:r>
            <a:endParaRPr lang="es-AR" dirty="0"/>
          </a:p>
        </p:txBody>
      </p:sp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36B90688-FAA7-B005-70F3-7D00A718E6CB}"/>
              </a:ext>
            </a:extLst>
          </p:cNvPr>
          <p:cNvSpPr txBox="1">
            <a:spLocks/>
          </p:cNvSpPr>
          <p:nvPr/>
        </p:nvSpPr>
        <p:spPr>
          <a:xfrm>
            <a:off x="8849359" y="2291080"/>
            <a:ext cx="2842872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Adherente para cama caliente</a:t>
            </a:r>
            <a:endParaRPr lang="es-AR" dirty="0"/>
          </a:p>
        </p:txBody>
      </p:sp>
      <p:pic>
        <p:nvPicPr>
          <p:cNvPr id="19460" name="Picture 4" descr="Adhesivo Para Cama Caliente :: Printalot | MercadoLibre">
            <a:extLst>
              <a:ext uri="{FF2B5EF4-FFF2-40B4-BE49-F238E27FC236}">
                <a16:creationId xmlns:a16="http://schemas.microsoft.com/office/drawing/2014/main" id="{71FFF16C-B111-38CA-3A65-696BFCF8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00" b="92400" l="9426" r="89344">
                        <a14:foregroundMark x1="43033" y1="7200" x2="55738" y2="7200"/>
                        <a14:foregroundMark x1="37705" y1="92400" x2="54508" y2="9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951" y="2983977"/>
            <a:ext cx="1440450" cy="295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ESCOLAR&gt;Adhesivos">
            <a:extLst>
              <a:ext uri="{FF2B5EF4-FFF2-40B4-BE49-F238E27FC236}">
                <a16:creationId xmlns:a16="http://schemas.microsoft.com/office/drawing/2014/main" id="{D2E8AD09-FC13-FD72-9C3A-16F423E7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569" y="3275648"/>
            <a:ext cx="2424587" cy="242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Cinta de papel x 1u. | SMP Descartables">
            <a:extLst>
              <a:ext uri="{FF2B5EF4-FFF2-40B4-BE49-F238E27FC236}">
                <a16:creationId xmlns:a16="http://schemas.microsoft.com/office/drawing/2014/main" id="{86D40E0E-1554-D822-1F6C-3FD023C2B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73" b="90527" l="9961" r="89844">
                        <a14:foregroundMark x1="52246" y1="9473" x2="53125" y2="9473"/>
                        <a14:foregroundMark x1="62598" y1="90527" x2="62598" y2="905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926" y="2983977"/>
            <a:ext cx="3174046" cy="317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45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FEC8329-0D8F-7A7D-C095-72D28E95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CAMA CALIENTE</a:t>
            </a:r>
            <a:endParaRPr lang="es-AR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4FF234C7-1462-6B1F-FAA2-11C71E324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ES" dirty="0">
                <a:solidFill>
                  <a:srgbClr val="D1D5DB"/>
                </a:solidFill>
                <a:latin typeface="Söhne"/>
              </a:rPr>
              <a:t>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 utiliza para proporcionar una superficie caliente para que el objeto impreso se adhiera durante el proceso de impresión</a:t>
            </a:r>
            <a:endParaRPr lang="es-AR" dirty="0"/>
          </a:p>
        </p:txBody>
      </p:sp>
      <p:pic>
        <p:nvPicPr>
          <p:cNvPr id="16388" name="Picture 4" descr="Cama Caliente Impresora 3D MK2B | Meikin[it]">
            <a:extLst>
              <a:ext uri="{FF2B5EF4-FFF2-40B4-BE49-F238E27FC236}">
                <a16:creationId xmlns:a16="http://schemas.microsoft.com/office/drawing/2014/main" id="{BC459D08-7309-53D3-9348-ADA882BBE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8148" y1="22870" x2="28148" y2="22870"/>
                        <a14:backgroundMark x1="28241" y1="22963" x2="28241" y2="22963"/>
                        <a14:backgroundMark x1="76296" y1="24722" x2="76296" y2="24722"/>
                        <a14:backgroundMark x1="21574" y1="68241" x2="21574" y2="68241"/>
                        <a14:backgroundMark x1="79444" y1="70370" x2="79444" y2="70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46653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186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94993F8-CBC1-039E-DFDE-AAFC796A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Nº1</a:t>
            </a:r>
            <a:r>
              <a:rPr lang="en-US" dirty="0"/>
              <a:t>: Material </a:t>
            </a:r>
            <a:r>
              <a:rPr lang="en-US" dirty="0" err="1"/>
              <a:t>conformado</a:t>
            </a:r>
            <a:endParaRPr lang="es-AR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516348C-9810-F5AC-A242-82B9FA527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s-ES" dirty="0"/>
              <a:t>í</a:t>
            </a:r>
            <a:r>
              <a:rPr lang="en-US" dirty="0" err="1"/>
              <a:t>gidas</a:t>
            </a:r>
            <a:endParaRPr lang="es-AR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016A088-E915-D604-23F5-6404AD5A9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Flexibles (de </a:t>
            </a:r>
            <a:r>
              <a:rPr lang="en-US" dirty="0" err="1"/>
              <a:t>silicona</a:t>
            </a:r>
            <a:r>
              <a:rPr lang="en-US" dirty="0"/>
              <a:t>)</a:t>
            </a:r>
            <a:endParaRPr lang="es-AR" dirty="0"/>
          </a:p>
        </p:txBody>
      </p:sp>
      <p:pic>
        <p:nvPicPr>
          <p:cNvPr id="10" name="Picture 4" descr="Cama Caliente Impresora 3D MK2B | Meikin[it]">
            <a:extLst>
              <a:ext uri="{FF2B5EF4-FFF2-40B4-BE49-F238E27FC236}">
                <a16:creationId xmlns:a16="http://schemas.microsoft.com/office/drawing/2014/main" id="{08C1BEA0-017A-8AFE-D7DD-9CABF4987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8148" y1="22870" x2="28148" y2="22870"/>
                        <a14:backgroundMark x1="28241" y1="22963" x2="28241" y2="22963"/>
                        <a14:backgroundMark x1="76296" y1="24722" x2="76296" y2="24722"/>
                        <a14:backgroundMark x1="21574" y1="68241" x2="21574" y2="68241"/>
                        <a14:backgroundMark x1="79444" y1="70370" x2="79444" y2="70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06" t="20389" r="15465" b="15486"/>
          <a:stretch/>
        </p:blipFill>
        <p:spPr bwMode="auto">
          <a:xfrm>
            <a:off x="1676400" y="3082292"/>
            <a:ext cx="3436166" cy="313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Cama Caliente De Silicona 220v 600w 30x30cm – Candy-HO">
            <a:extLst>
              <a:ext uri="{FF2B5EF4-FFF2-40B4-BE49-F238E27FC236}">
                <a16:creationId xmlns:a16="http://schemas.microsoft.com/office/drawing/2014/main" id="{6E9B3FE7-19DF-8660-2528-5BF38F4C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00" b="90000" l="7600" r="90000">
                        <a14:foregroundMark x1="29000" y1="17600" x2="33700" y2="17000"/>
                        <a14:foregroundMark x1="20300" y1="29200" x2="41500" y2="27700"/>
                        <a14:foregroundMark x1="33400" y1="22800" x2="53100" y2="21300"/>
                        <a14:foregroundMark x1="53600" y1="15000" x2="54200" y2="39300"/>
                        <a14:foregroundMark x1="57100" y1="48300" x2="27500" y2="52600"/>
                        <a14:foregroundMark x1="27500" y1="52600" x2="12700" y2="34100"/>
                        <a14:foregroundMark x1="12700" y1="34100" x2="12900" y2="16400"/>
                        <a14:foregroundMark x1="12900" y1="16400" x2="41100" y2="8100"/>
                        <a14:foregroundMark x1="41100" y1="8100" x2="55900" y2="9900"/>
                        <a14:foregroundMark x1="55900" y1="9900" x2="61600" y2="26700"/>
                        <a14:foregroundMark x1="61600" y1="26700" x2="61500" y2="45100"/>
                        <a14:foregroundMark x1="23200" y1="57800" x2="11600" y2="39300"/>
                        <a14:foregroundMark x1="11600" y1="39300" x2="10200" y2="23100"/>
                        <a14:foregroundMark x1="10200" y1="23100" x2="10200" y2="23100"/>
                        <a14:foregroundMark x1="14000" y1="8600" x2="28700" y2="5700"/>
                        <a14:foregroundMark x1="36000" y1="5700" x2="47300" y2="5400"/>
                        <a14:foregroundMark x1="60000" y1="5400" x2="66700" y2="8300"/>
                        <a14:foregroundMark x1="67300" y1="14400" x2="61200" y2="17000"/>
                        <a14:foregroundMark x1="38900" y1="41000" x2="32200" y2="43600"/>
                        <a14:foregroundMark x1="10800" y1="57000" x2="10500" y2="45100"/>
                        <a14:foregroundMark x1="7600" y1="16400" x2="9000" y2="9800"/>
                        <a14:foregroundMark x1="31600" y1="67700" x2="41500" y2="67700"/>
                        <a14:foregroundMark x1="29900" y1="70300" x2="36300" y2="70300"/>
                        <a14:foregroundMark x1="31200" y1="71800" x2="32800" y2="70700"/>
                        <a14:foregroundMark x1="31000" y1="71500" x2="35400" y2="70600"/>
                        <a14:foregroundMark x1="89700" y1="37200" x2="89600" y2="38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691" y="2956326"/>
            <a:ext cx="3969296" cy="396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051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92CC1-6C7E-6B68-F5BB-C4F36B008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Nº2</a:t>
            </a:r>
            <a:r>
              <a:rPr lang="en-US" dirty="0"/>
              <a:t>: </a:t>
            </a:r>
            <a:r>
              <a:rPr lang="en-US" dirty="0" err="1"/>
              <a:t>Voltaje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45C37-F681-34ED-A10A-108388808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9" y="2174875"/>
            <a:ext cx="3015592" cy="576262"/>
          </a:xfrm>
        </p:spPr>
        <p:txBody>
          <a:bodyPr/>
          <a:lstStyle/>
          <a:p>
            <a:r>
              <a:rPr lang="en-US" dirty="0"/>
              <a:t>12V</a:t>
            </a:r>
            <a:endParaRPr lang="es-AR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0560DA2-DB68-6B9A-20BA-AB72D1E51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3015591" cy="3109913"/>
          </a:xfrm>
        </p:spPr>
        <p:txBody>
          <a:bodyPr/>
          <a:lstStyle/>
          <a:p>
            <a:r>
              <a:rPr lang="en-US" dirty="0" err="1"/>
              <a:t>Suelen</a:t>
            </a:r>
            <a:r>
              <a:rPr lang="en-US" dirty="0"/>
              <a:t> ser las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lentas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calentar</a:t>
            </a:r>
            <a:endParaRPr lang="en-US" dirty="0"/>
          </a:p>
          <a:p>
            <a:r>
              <a:rPr lang="en-US" dirty="0"/>
              <a:t>Alta </a:t>
            </a:r>
            <a:r>
              <a:rPr lang="en-US" dirty="0" err="1"/>
              <a:t>compatibilidad</a:t>
            </a:r>
            <a:r>
              <a:rPr lang="en-US" dirty="0"/>
              <a:t> con las </a:t>
            </a:r>
            <a:r>
              <a:rPr lang="en-US" dirty="0" err="1"/>
              <a:t>impresoras</a:t>
            </a:r>
            <a:endParaRPr lang="es-AR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6D58AAF4-8508-F4FD-59B2-7D5EFF405F47}"/>
              </a:ext>
            </a:extLst>
          </p:cNvPr>
          <p:cNvSpPr txBox="1">
            <a:spLocks/>
          </p:cNvSpPr>
          <p:nvPr/>
        </p:nvSpPr>
        <p:spPr>
          <a:xfrm>
            <a:off x="4496790" y="2174875"/>
            <a:ext cx="3015592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24V</a:t>
            </a:r>
            <a:endParaRPr lang="es-AR" dirty="0"/>
          </a:p>
        </p:txBody>
      </p:sp>
      <p:sp>
        <p:nvSpPr>
          <p:cNvPr id="8" name="Marcador de contenido 3">
            <a:extLst>
              <a:ext uri="{FF2B5EF4-FFF2-40B4-BE49-F238E27FC236}">
                <a16:creationId xmlns:a16="http://schemas.microsoft.com/office/drawing/2014/main" id="{A8D3CDA7-4236-963A-FEA0-02753624D8AE}"/>
              </a:ext>
            </a:extLst>
          </p:cNvPr>
          <p:cNvSpPr txBox="1">
            <a:spLocks/>
          </p:cNvSpPr>
          <p:nvPr/>
        </p:nvSpPr>
        <p:spPr>
          <a:xfrm>
            <a:off x="4496790" y="2751139"/>
            <a:ext cx="3015591" cy="10080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Alta </a:t>
            </a:r>
            <a:r>
              <a:rPr lang="en-US" dirty="0" err="1"/>
              <a:t>compatibilidad</a:t>
            </a:r>
            <a:r>
              <a:rPr lang="en-US" dirty="0"/>
              <a:t> con las </a:t>
            </a:r>
            <a:r>
              <a:rPr lang="en-US" dirty="0" err="1"/>
              <a:t>impresoras</a:t>
            </a:r>
            <a:endParaRPr lang="es-AR" dirty="0"/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3ABF4FCA-AB7B-C866-CB57-23761696EC6B}"/>
              </a:ext>
            </a:extLst>
          </p:cNvPr>
          <p:cNvSpPr txBox="1">
            <a:spLocks/>
          </p:cNvSpPr>
          <p:nvPr/>
        </p:nvSpPr>
        <p:spPr>
          <a:xfrm>
            <a:off x="8178850" y="2174875"/>
            <a:ext cx="3015592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220V</a:t>
            </a:r>
            <a:endParaRPr lang="es-AR" dirty="0"/>
          </a:p>
        </p:txBody>
      </p:sp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76C79A95-F246-8D66-C63F-D47CDD4CBFDE}"/>
              </a:ext>
            </a:extLst>
          </p:cNvPr>
          <p:cNvSpPr txBox="1">
            <a:spLocks/>
          </p:cNvSpPr>
          <p:nvPr/>
        </p:nvSpPr>
        <p:spPr>
          <a:xfrm>
            <a:off x="8178850" y="2751138"/>
            <a:ext cx="3015591" cy="310991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Suelen</a:t>
            </a:r>
            <a:r>
              <a:rPr lang="en-US" dirty="0"/>
              <a:t> ser las que m</a:t>
            </a:r>
            <a:r>
              <a:rPr lang="es-ES" dirty="0"/>
              <a:t>á</a:t>
            </a:r>
            <a:r>
              <a:rPr lang="en-US" dirty="0"/>
              <a:t>s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calientan</a:t>
            </a:r>
            <a:endParaRPr lang="en-US" dirty="0"/>
          </a:p>
          <a:p>
            <a:r>
              <a:rPr lang="en-US" dirty="0"/>
              <a:t>0-100</a:t>
            </a:r>
            <a:r>
              <a:rPr lang="es-ES" dirty="0" err="1"/>
              <a:t>ºC</a:t>
            </a:r>
            <a:r>
              <a:rPr lang="es-ES" dirty="0"/>
              <a:t> </a:t>
            </a:r>
            <a:r>
              <a:rPr lang="en-US" dirty="0"/>
              <a:t>&lt; 1min </a:t>
            </a:r>
            <a:r>
              <a:rPr lang="en-US" dirty="0" err="1"/>
              <a:t>aprox</a:t>
            </a:r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necesita</a:t>
            </a:r>
            <a:r>
              <a:rPr lang="en-US" dirty="0"/>
              <a:t> un relay </a:t>
            </a:r>
            <a:r>
              <a:rPr lang="en-US" dirty="0" err="1"/>
              <a:t>externo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controlarlo</a:t>
            </a:r>
            <a:r>
              <a:rPr lang="en-US" dirty="0"/>
              <a:t> con la ramps</a:t>
            </a:r>
          </a:p>
          <a:p>
            <a:r>
              <a:rPr lang="en-US" dirty="0"/>
              <a:t>Las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caras</a:t>
            </a:r>
            <a:endParaRPr lang="es-A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5FDC1D4-4C8C-4643-900B-0DB4A715EDEC}"/>
              </a:ext>
            </a:extLst>
          </p:cNvPr>
          <p:cNvSpPr txBox="1"/>
          <p:nvPr/>
        </p:nvSpPr>
        <p:spPr>
          <a:xfrm>
            <a:off x="810000" y="4917440"/>
            <a:ext cx="613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rapidez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levanter temperature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determinado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la </a:t>
            </a:r>
            <a:r>
              <a:rPr lang="en-US" dirty="0" err="1"/>
              <a:t>potencia</a:t>
            </a:r>
            <a:r>
              <a:rPr lang="en-US" dirty="0"/>
              <a:t> de la </a:t>
            </a:r>
            <a:r>
              <a:rPr lang="en-US" dirty="0" err="1"/>
              <a:t>cama</a:t>
            </a:r>
            <a:r>
              <a:rPr lang="en-US" dirty="0"/>
              <a:t> caliente, no del </a:t>
            </a:r>
            <a:r>
              <a:rPr lang="en-US" dirty="0" err="1"/>
              <a:t>voltaje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655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86FF7-3367-DF7B-FB03-F27D04C7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127267"/>
          </a:xfrm>
        </p:spPr>
        <p:txBody>
          <a:bodyPr/>
          <a:lstStyle/>
          <a:p>
            <a:r>
              <a:rPr lang="en-US" sz="3600" dirty="0" err="1"/>
              <a:t>Introducci</a:t>
            </a:r>
            <a:r>
              <a:rPr lang="es-ES" sz="3600" dirty="0" err="1"/>
              <a:t>ón</a:t>
            </a:r>
            <a:endParaRPr lang="es-AR" sz="36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3E63511-6BC2-F860-34A9-E13EC9E5C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254" b="59155" l="39000" r="68778">
                        <a14:foregroundMark x1="45444" y1="50423" x2="51556" y2="42817"/>
                        <a14:foregroundMark x1="46111" y1="46761" x2="46333" y2="45211"/>
                        <a14:foregroundMark x1="47778" y1="42254" x2="47778" y2="42254"/>
                        <a14:foregroundMark x1="66778" y1="44366" x2="67222" y2="45775"/>
                        <a14:foregroundMark x1="68444" y1="44789" x2="67667" y2="47324"/>
                        <a14:foregroundMark x1="68000" y1="51972" x2="68111" y2="53380"/>
                        <a14:foregroundMark x1="67222" y1="58873" x2="65222" y2="59155"/>
                        <a14:foregroundMark x1="61444" y1="59014" x2="59556" y2="58592"/>
                        <a14:foregroundMark x1="40111" y1="54225" x2="40222" y2="52254"/>
                        <a14:foregroundMark x1="39111" y1="52676" x2="39444" y2="50986"/>
                        <a14:foregroundMark x1="50667" y1="52113" x2="52333" y2="52535"/>
                        <a14:foregroundMark x1="54111" y1="52254" x2="57111" y2="53099"/>
                        <a14:foregroundMark x1="61111" y1="52676" x2="62556" y2="52817"/>
                        <a14:foregroundMark x1="51889" y1="46197" x2="52667" y2="46056"/>
                        <a14:foregroundMark x1="48111" y1="43803" x2="50778" y2="43944"/>
                        <a14:foregroundMark x1="65444" y1="43239" x2="66444" y2="43239"/>
                        <a14:foregroundMark x1="68778" y1="42958" x2="68778" y2="422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62" t="40704" r="30049" b="39388"/>
          <a:stretch/>
        </p:blipFill>
        <p:spPr bwMode="auto">
          <a:xfrm>
            <a:off x="6171176" y="3154093"/>
            <a:ext cx="2364717" cy="1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745D572-BC9C-4D5D-494A-7158919A9E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437" b="93239" l="59000" r="82000">
                        <a14:foregroundMark x1="79444" y1="90845" x2="79444" y2="90845"/>
                        <a14:foregroundMark x1="80889" y1="91127" x2="80889" y2="91127"/>
                        <a14:foregroundMark x1="68444" y1="93239" x2="69556" y2="93521"/>
                        <a14:foregroundMark x1="64000" y1="93521" x2="61222" y2="93239"/>
                        <a14:foregroundMark x1="59111" y1="92394" x2="59111" y2="89155"/>
                        <a14:foregroundMark x1="65222" y1="70141" x2="69333" y2="70704"/>
                        <a14:foregroundMark x1="60222" y1="69577" x2="63111" y2="69859"/>
                        <a14:foregroundMark x1="81889" y1="86761" x2="82111" y2="88732"/>
                        <a14:foregroundMark x1="82000" y1="93239" x2="79667" y2="93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76" t="68760" r="16157" b="5048"/>
          <a:stretch/>
        </p:blipFill>
        <p:spPr bwMode="auto">
          <a:xfrm>
            <a:off x="8594883" y="5272728"/>
            <a:ext cx="1732715" cy="13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AEAB5B1E-00FC-E6F3-A0EB-609CB27A5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61" b="57887" l="78111" r="98000">
                        <a14:foregroundMark x1="97667" y1="49437" x2="97667" y2="49437"/>
                        <a14:foregroundMark x1="97778" y1="48592" x2="97778" y2="49577"/>
                        <a14:foregroundMark x1="97778" y1="51549" x2="97778" y2="52958"/>
                        <a14:foregroundMark x1="97667" y1="54085" x2="97667" y2="55070"/>
                        <a14:foregroundMark x1="97667" y1="48310" x2="97667" y2="47746"/>
                        <a14:foregroundMark x1="96111" y1="47606" x2="98444" y2="48028"/>
                        <a14:foregroundMark x1="79889" y1="48169" x2="80000" y2="57746"/>
                        <a14:foregroundMark x1="82444" y1="58028" x2="84778" y2="57887"/>
                        <a14:foregroundMark x1="78778" y1="54085" x2="78667" y2="52254"/>
                        <a14:foregroundMark x1="79222" y1="56479" x2="78444" y2="56620"/>
                        <a14:foregroundMark x1="78444" y1="55634" x2="78222" y2="48169"/>
                        <a14:foregroundMark x1="78778" y1="48169" x2="80778" y2="47887"/>
                        <a14:foregroundMark x1="85667" y1="57183" x2="88444" y2="57183"/>
                        <a14:foregroundMark x1="89889" y1="57887" x2="91000" y2="57887"/>
                        <a14:foregroundMark x1="85667" y1="47042" x2="85556" y2="48310"/>
                        <a14:foregroundMark x1="85111" y1="47183" x2="84889" y2="48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070" t="34233" r="553" b="39576"/>
          <a:stretch/>
        </p:blipFill>
        <p:spPr bwMode="auto">
          <a:xfrm>
            <a:off x="6841951" y="639853"/>
            <a:ext cx="1693942" cy="163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Austral 3D Rosario | Termistor 100k Ohm Ntc 3950 Impresora Con Cable  Termistores">
            <a:extLst>
              <a:ext uri="{FF2B5EF4-FFF2-40B4-BE49-F238E27FC236}">
                <a16:creationId xmlns:a16="http://schemas.microsoft.com/office/drawing/2014/main" id="{E18E6BBC-F74B-AD13-1D11-EB8AE4C14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3200" l="10000" r="90000">
                        <a14:foregroundMark x1="46600" y1="93200" x2="46000" y2="90900"/>
                        <a14:foregroundMark x1="45100" y1="89200" x2="39600" y2="76900"/>
                        <a14:foregroundMark x1="81700" y1="52200" x2="84000" y2="49700"/>
                        <a14:foregroundMark x1="83800" y1="44600" x2="83800" y2="41300"/>
                        <a14:foregroundMark x1="83900" y1="39800" x2="82600" y2="36300"/>
                        <a14:foregroundMark x1="81200" y1="41900" x2="81200" y2="40800"/>
                        <a14:foregroundMark x1="76000" y1="36300" x2="75100" y2="33300"/>
                        <a14:foregroundMark x1="81900" y1="41100" x2="82400" y2="39200"/>
                        <a14:foregroundMark x1="41900" y1="83400" x2="41100" y2="81900"/>
                        <a14:foregroundMark x1="16900" y1="47900" x2="15900" y2="45800"/>
                        <a14:foregroundMark x1="15300" y1="45600" x2="14900" y2="43200"/>
                        <a14:backgroundMark x1="77700" y1="32900" x2="78100" y2="33300"/>
                        <a14:backgroundMark x1="77300" y1="33600" x2="80700" y2="36700"/>
                        <a14:backgroundMark x1="79800" y1="37200" x2="80900" y2="40300"/>
                        <a14:backgroundMark x1="81998" y1="43305" x2="82000" y2="43300"/>
                        <a14:backgroundMark x1="81200" y1="45100" x2="81794" y2="43764"/>
                        <a14:backgroundMark x1="76000" y1="30400" x2="77700" y2="32300"/>
                        <a14:backgroundMark x1="38200" y1="56400" x2="40400" y2="56800"/>
                        <a14:backgroundMark x1="40000" y1="59600" x2="42900" y2="59800"/>
                        <a14:backgroundMark x1="44800" y1="62100" x2="45600" y2="62100"/>
                        <a14:backgroundMark x1="46200" y1="62400" x2="49300" y2="62400"/>
                        <a14:backgroundMark x1="49900" y1="62600" x2="51300" y2="62600"/>
                        <a14:backgroundMark x1="42700" y1="62000" x2="45000" y2="62300"/>
                        <a14:backgroundMark x1="72000" y1="52800" x2="69800" y2="54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78" y="1197606"/>
            <a:ext cx="1628610" cy="162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Fin De Carrera Endstop Mecanico Impresora 3d Cnc Arduino">
            <a:extLst>
              <a:ext uri="{FF2B5EF4-FFF2-40B4-BE49-F238E27FC236}">
                <a16:creationId xmlns:a16="http://schemas.microsoft.com/office/drawing/2014/main" id="{901938E0-BC17-FB2C-7BA4-9E1A2AC70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56" b="47656" l="10000" r="90000">
                        <a14:foregroundMark x1="27656" y1="47656" x2="25938" y2="47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7152"/>
          <a:stretch/>
        </p:blipFill>
        <p:spPr bwMode="auto">
          <a:xfrm>
            <a:off x="5387865" y="4689212"/>
            <a:ext cx="3378982" cy="178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Modulo A4988 Driver Pololu Cnc 3d Ramps Arduino | MercadoLibre">
            <a:extLst>
              <a:ext uri="{FF2B5EF4-FFF2-40B4-BE49-F238E27FC236}">
                <a16:creationId xmlns:a16="http://schemas.microsoft.com/office/drawing/2014/main" id="{3949F438-773E-1F3A-07D1-DFBEAAF38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25" b="89822" l="10000" r="91400">
                        <a14:foregroundMark x1="90000" y1="32061" x2="91400" y2="36132"/>
                        <a14:foregroundMark x1="65800" y1="8906" x2="68000" y2="8142"/>
                        <a14:foregroundMark x1="66400" y1="7125" x2="67800" y2="7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114" y="3543534"/>
            <a:ext cx="2158127" cy="169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Motor Paso a Paso Nema 17 P/ Ejes Impresora 3D 1.5 A -">
            <a:extLst>
              <a:ext uri="{FF2B5EF4-FFF2-40B4-BE49-F238E27FC236}">
                <a16:creationId xmlns:a16="http://schemas.microsoft.com/office/drawing/2014/main" id="{0ED87AD9-C2DE-B6C2-7AB2-DDD5ACF5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509" y="1573355"/>
            <a:ext cx="2106418" cy="210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Arduino Mega 2560 R3 Con Cable Usb Cnc Robótica Impresora 3d | Envío gratis">
            <a:extLst>
              <a:ext uri="{FF2B5EF4-FFF2-40B4-BE49-F238E27FC236}">
                <a16:creationId xmlns:a16="http://schemas.microsoft.com/office/drawing/2014/main" id="{C6FC6B88-9365-C938-A0B0-4687A247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319" b="89606" l="200" r="98600">
                        <a14:foregroundMark x1="12200" y1="17563" x2="26600" y2="18996"/>
                        <a14:foregroundMark x1="26600" y1="12186" x2="45400" y2="10753"/>
                        <a14:foregroundMark x1="54600" y1="13978" x2="68000" y2="12545"/>
                        <a14:foregroundMark x1="93000" y1="21147" x2="95600" y2="40860"/>
                        <a14:foregroundMark x1="11800" y1="37634" x2="12000" y2="30466"/>
                        <a14:foregroundMark x1="4200" y1="32975" x2="15600" y2="32258"/>
                        <a14:foregroundMark x1="200" y1="32616" x2="5400" y2="32616"/>
                        <a14:foregroundMark x1="13800" y1="65950" x2="12800" y2="60215"/>
                        <a14:foregroundMark x1="98600" y1="87814" x2="97600" y2="86380"/>
                        <a14:backgroundMark x1="21000" y1="12545" x2="21000" y2="12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025" y="2999508"/>
            <a:ext cx="2605188" cy="145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Hotend Simil E3d V6 Direct Impresora 3d 1.75mm All Metal - Simple 3D S. A.">
            <a:extLst>
              <a:ext uri="{FF2B5EF4-FFF2-40B4-BE49-F238E27FC236}">
                <a16:creationId xmlns:a16="http://schemas.microsoft.com/office/drawing/2014/main" id="{39A631EC-5D7F-3D6A-9192-7EB76FA4B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022" b="89921" l="5750" r="95250">
                        <a14:foregroundMark x1="9417" y1="34768" x2="8583" y2="39071"/>
                        <a14:foregroundMark x1="72000" y1="52661" x2="78750" y2="50396"/>
                        <a14:foregroundMark x1="66250" y1="47792" x2="68250" y2="57758"/>
                        <a14:foregroundMark x1="66083" y1="29558" x2="68667" y2="42242"/>
                        <a14:foregroundMark x1="70750" y1="25708" x2="71000" y2="28086"/>
                        <a14:foregroundMark x1="70083" y1="24236" x2="64417" y2="25142"/>
                        <a14:foregroundMark x1="64417" y1="25142" x2="63833" y2="42809"/>
                        <a14:foregroundMark x1="63833" y1="42809" x2="61083" y2="48811"/>
                        <a14:foregroundMark x1="61083" y1="48811" x2="71250" y2="78482"/>
                        <a14:foregroundMark x1="61250" y1="24462" x2="71250" y2="22310"/>
                        <a14:foregroundMark x1="66833" y1="30011" x2="70583" y2="27860"/>
                        <a14:foregroundMark x1="68667" y1="33522" x2="71417" y2="32390"/>
                        <a14:foregroundMark x1="67833" y1="22424" x2="69750" y2="22424"/>
                        <a14:foregroundMark x1="68167" y1="21971" x2="70083" y2="21631"/>
                        <a14:foregroundMark x1="95083" y1="10985" x2="95250" y2="13930"/>
                        <a14:foregroundMark x1="87583" y1="7022" x2="91500" y2="9173"/>
                        <a14:foregroundMark x1="35250" y1="33182" x2="41667" y2="37373"/>
                        <a14:foregroundMark x1="44452" y1="46742" x2="46083" y2="50623"/>
                        <a14:foregroundMark x1="42417" y1="41903" x2="43671" y2="44884"/>
                        <a14:foregroundMark x1="42833" y1="41223" x2="44752" y2="44238"/>
                        <a14:foregroundMark x1="45833" y1="51982" x2="44917" y2="57871"/>
                        <a14:foregroundMark x1="43833" y1="58664" x2="43583" y2="63760"/>
                        <a14:foregroundMark x1="42083" y1="38732" x2="43333" y2="42016"/>
                        <a14:foregroundMark x1="36583" y1="31597" x2="40167" y2="36240"/>
                        <a14:foregroundMark x1="9583" y1="68403" x2="13250" y2="70781"/>
                        <a14:foregroundMark x1="11583" y1="70555" x2="13750" y2="72027"/>
                        <a14:foregroundMark x1="6583" y1="59003" x2="5750" y2="56738"/>
                        <a14:backgroundMark x1="11083" y1="73952" x2="12750" y2="74632"/>
                        <a14:backgroundMark x1="93250" y1="12005" x2="93333" y2="12344"/>
                        <a14:backgroundMark x1="82417" y1="31484" x2="82583" y2="31031"/>
                        <a14:backgroundMark x1="45417" y1="45187" x2="45417" y2="45187"/>
                        <a14:backgroundMark x1="45250" y1="43941" x2="45917" y2="458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116" y="4689212"/>
            <a:ext cx="2314615" cy="170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Kit Extrusor Creality Full Metal Red Doble Tracción – Proyecto Color">
            <a:extLst>
              <a:ext uri="{FF2B5EF4-FFF2-40B4-BE49-F238E27FC236}">
                <a16:creationId xmlns:a16="http://schemas.microsoft.com/office/drawing/2014/main" id="{5F2CE533-63E0-9508-CF52-9FFFBC8D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27" b="89992" l="10000" r="92333">
                        <a14:foregroundMark x1="75750" y1="53349" x2="76750" y2="53914"/>
                        <a14:foregroundMark x1="92167" y1="33979" x2="92333" y2="36320"/>
                        <a14:foregroundMark x1="77583" y1="53592" x2="78583" y2="53592"/>
                        <a14:foregroundMark x1="77333" y1="52623" x2="79000" y2="55125"/>
                        <a14:foregroundMark x1="78250" y1="62147" x2="80167" y2="61178"/>
                        <a14:foregroundMark x1="28083" y1="35997" x2="27917" y2="42373"/>
                        <a14:foregroundMark x1="80167" y1="58596" x2="80167" y2="58596"/>
                        <a14:foregroundMark x1="81167" y1="58273" x2="83000" y2="57627"/>
                        <a14:foregroundMark x1="73917" y1="57304" x2="75917" y2="589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509" y="-37244"/>
            <a:ext cx="1787625" cy="184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784F5E8-61DF-D3C6-7A5E-CFBA08275D72}"/>
              </a:ext>
            </a:extLst>
          </p:cNvPr>
          <p:cNvCxnSpPr>
            <a:stCxn id="2052" idx="3"/>
          </p:cNvCxnSpPr>
          <p:nvPr/>
        </p:nvCxnSpPr>
        <p:spPr>
          <a:xfrm>
            <a:off x="8535893" y="3726355"/>
            <a:ext cx="925348" cy="415213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9AC0F3E-9E02-EB19-C0F8-B38B47DE81D8}"/>
              </a:ext>
            </a:extLst>
          </p:cNvPr>
          <p:cNvCxnSpPr>
            <a:cxnSpLocks/>
          </p:cNvCxnSpPr>
          <p:nvPr/>
        </p:nvCxnSpPr>
        <p:spPr>
          <a:xfrm>
            <a:off x="8299767" y="4455665"/>
            <a:ext cx="559664" cy="64876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935A9F00-DB2D-B7A3-131B-A6D0A4341523}"/>
              </a:ext>
            </a:extLst>
          </p:cNvPr>
          <p:cNvCxnSpPr>
            <a:cxnSpLocks/>
          </p:cNvCxnSpPr>
          <p:nvPr/>
        </p:nvCxnSpPr>
        <p:spPr>
          <a:xfrm flipH="1">
            <a:off x="6900101" y="4432781"/>
            <a:ext cx="177255" cy="81563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655D522-0A41-7A38-689C-1C64353D0F8E}"/>
              </a:ext>
            </a:extLst>
          </p:cNvPr>
          <p:cNvCxnSpPr>
            <a:cxnSpLocks/>
          </p:cNvCxnSpPr>
          <p:nvPr/>
        </p:nvCxnSpPr>
        <p:spPr>
          <a:xfrm flipH="1">
            <a:off x="5152597" y="4086175"/>
            <a:ext cx="876978" cy="643825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AF557FF7-50D2-2503-E5CE-BF40A12D6D79}"/>
              </a:ext>
            </a:extLst>
          </p:cNvPr>
          <p:cNvCxnSpPr>
            <a:cxnSpLocks/>
          </p:cNvCxnSpPr>
          <p:nvPr/>
        </p:nvCxnSpPr>
        <p:spPr>
          <a:xfrm flipH="1">
            <a:off x="4334825" y="3688776"/>
            <a:ext cx="1712844" cy="37578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DC63CE1-28E0-4C9B-F79E-097D49452C09}"/>
              </a:ext>
            </a:extLst>
          </p:cNvPr>
          <p:cNvCxnSpPr>
            <a:cxnSpLocks/>
          </p:cNvCxnSpPr>
          <p:nvPr/>
        </p:nvCxnSpPr>
        <p:spPr>
          <a:xfrm flipH="1" flipV="1">
            <a:off x="5861576" y="2642363"/>
            <a:ext cx="633829" cy="700224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E6CCEAA4-FCAD-5A2E-0977-92F8F15B9DF8}"/>
              </a:ext>
            </a:extLst>
          </p:cNvPr>
          <p:cNvCxnSpPr>
            <a:cxnSpLocks/>
          </p:cNvCxnSpPr>
          <p:nvPr/>
        </p:nvCxnSpPr>
        <p:spPr>
          <a:xfrm flipV="1">
            <a:off x="7483151" y="2274194"/>
            <a:ext cx="26404" cy="780532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E682F02-26BA-7709-0F8C-0E8CFF2555E4}"/>
              </a:ext>
            </a:extLst>
          </p:cNvPr>
          <p:cNvCxnSpPr>
            <a:cxnSpLocks/>
          </p:cNvCxnSpPr>
          <p:nvPr/>
        </p:nvCxnSpPr>
        <p:spPr>
          <a:xfrm flipV="1">
            <a:off x="10241976" y="3231738"/>
            <a:ext cx="171243" cy="464488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10D2C5FB-52B4-0149-4638-7867B0DD87D2}"/>
              </a:ext>
            </a:extLst>
          </p:cNvPr>
          <p:cNvCxnSpPr>
            <a:cxnSpLocks/>
          </p:cNvCxnSpPr>
          <p:nvPr/>
        </p:nvCxnSpPr>
        <p:spPr>
          <a:xfrm flipH="1" flipV="1">
            <a:off x="10605521" y="1558693"/>
            <a:ext cx="151639" cy="486539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15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692B905-2F04-23D8-4A3B-C1073A0A1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Extrusor</a:t>
            </a:r>
            <a:endParaRPr lang="es-AR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9A55B16-0191-D41F-1596-F789D51F0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>
                <a:solidFill>
                  <a:srgbClr val="D1D5DB"/>
                </a:solidFill>
                <a:latin typeface="Söhne"/>
              </a:rPr>
              <a:t>S</a:t>
            </a:r>
            <a:r>
              <a:rPr lang="es-ES" b="0" i="0" dirty="0">
                <a:solidFill>
                  <a:srgbClr val="D1D5DB"/>
                </a:solidFill>
                <a:effectLst/>
                <a:latin typeface="Söhne"/>
              </a:rPr>
              <a:t>e encarga de depositar el material de impresión, como plástico fundido, para crear el objeto deseado capa por capa</a:t>
            </a:r>
            <a:endParaRPr lang="es-AR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649F2C8-5C09-7283-4230-F8F27C0D5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96" b="94903" l="10000" r="90000">
                        <a14:foregroundMark x1="47400" y1="11544" x2="48900" y2="8096"/>
                        <a14:foregroundMark x1="38100" y1="40780" x2="40700" y2="34933"/>
                        <a14:foregroundMark x1="50200" y1="91304" x2="50600" y2="90105"/>
                        <a14:foregroundMark x1="50200" y1="94903" x2="51400" y2="932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1901" y="665718"/>
            <a:ext cx="6425682" cy="42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0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D6BF44-7044-38BB-D5B6-8FB73B13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extrusi</a:t>
            </a:r>
            <a:r>
              <a:rPr lang="es-ES" dirty="0" err="1"/>
              <a:t>ón</a:t>
            </a:r>
            <a:endParaRPr lang="es-AR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5B5CDBA-6BA5-4094-F9DA-C8BE1058F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Bowden</a:t>
            </a:r>
            <a:endParaRPr lang="es-AR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F9C6B9B-AF7A-5EAC-D586-350F21F9A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Directo</a:t>
            </a:r>
            <a:endParaRPr lang="es-A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A5C07F-6606-53FF-9627-7E10903A419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438" b="79844" l="50684" r="96680">
                        <a14:foregroundMark x1="52930" y1="29219" x2="53906" y2="29219"/>
                        <a14:foregroundMark x1="52539" y1="30938" x2="52832" y2="33438"/>
                        <a14:foregroundMark x1="52441" y1="37031" x2="51367" y2="37188"/>
                        <a14:foregroundMark x1="51367" y1="30312" x2="51660" y2="27969"/>
                        <a14:foregroundMark x1="51172" y1="30156" x2="51660" y2="35938"/>
                        <a14:foregroundMark x1="50684" y1="32344" x2="50684" y2="35938"/>
                        <a14:foregroundMark x1="52246" y1="37969" x2="54980" y2="37188"/>
                        <a14:foregroundMark x1="55078" y1="37969" x2="57031" y2="37656"/>
                        <a14:foregroundMark x1="57227" y1="36094" x2="58008" y2="35000"/>
                        <a14:foregroundMark x1="59766" y1="37031" x2="63086" y2="37656"/>
                        <a14:foregroundMark x1="62109" y1="30156" x2="63867" y2="34531"/>
                        <a14:foregroundMark x1="63379" y1="30156" x2="61523" y2="29219"/>
                        <a14:foregroundMark x1="63477" y1="29688" x2="63574" y2="32969"/>
                        <a14:foregroundMark x1="62988" y1="28750" x2="59961" y2="28281"/>
                        <a14:foregroundMark x1="59442" y1="24844" x2="59907" y2="24527"/>
                        <a14:foregroundMark x1="58984" y1="25156" x2="59442" y2="24844"/>
                        <a14:foregroundMark x1="74632" y1="28438" x2="75586" y2="29844"/>
                        <a14:foregroundMark x1="74314" y1="27969" x2="74632" y2="28438"/>
                        <a14:foregroundMark x1="73968" y1="27459" x2="74314" y2="27969"/>
                        <a14:foregroundMark x1="68282" y1="19079" x2="68753" y2="19774"/>
                        <a14:foregroundMark x1="76305" y1="44688" x2="76660" y2="52031"/>
                        <a14:foregroundMark x1="76267" y1="43906" x2="76305" y2="44688"/>
                        <a14:foregroundMark x1="76237" y1="43281" x2="76267" y2="43906"/>
                        <a14:foregroundMark x1="76214" y1="42813" x2="76237" y2="43281"/>
                        <a14:foregroundMark x1="76184" y1="42188" x2="76214" y2="42813"/>
                        <a14:foregroundMark x1="76169" y1="41875" x2="76184" y2="42188"/>
                        <a14:foregroundMark x1="76124" y1="40938" x2="76169" y2="41875"/>
                        <a14:foregroundMark x1="76094" y1="40313" x2="76124" y2="40938"/>
                        <a14:foregroundMark x1="76079" y1="40000" x2="76094" y2="40313"/>
                        <a14:foregroundMark x1="76064" y1="39688" x2="76079" y2="40000"/>
                        <a14:foregroundMark x1="76049" y1="39375" x2="76064" y2="39688"/>
                        <a14:foregroundMark x1="76026" y1="38906" x2="76049" y2="39375"/>
                        <a14:foregroundMark x1="75996" y1="38281" x2="76026" y2="38906"/>
                        <a14:foregroundMark x1="75981" y1="37969" x2="75996" y2="38281"/>
                        <a14:foregroundMark x1="75966" y1="37656" x2="75981" y2="37969"/>
                        <a14:foregroundMark x1="75943" y1="37188" x2="75966" y2="37656"/>
                        <a14:foregroundMark x1="75928" y1="36875" x2="75943" y2="37188"/>
                        <a14:foregroundMark x1="75905" y1="36406" x2="75928" y2="36875"/>
                        <a14:foregroundMark x1="75882" y1="35938" x2="75905" y2="36406"/>
                        <a14:foregroundMark x1="75716" y1="32535" x2="75882" y2="35938"/>
                        <a14:foregroundMark x1="73535" y1="52500" x2="79297" y2="52656"/>
                        <a14:foregroundMark x1="79004" y1="50156" x2="82813" y2="50000"/>
                        <a14:foregroundMark x1="96777" y1="53594" x2="95801" y2="53438"/>
                        <a14:foregroundMark x1="75195" y1="45938" x2="75488" y2="45781"/>
                        <a14:foregroundMark x1="77734" y1="45469" x2="78320" y2="45469"/>
                        <a14:foregroundMark x1="75781" y1="55000" x2="76367" y2="55000"/>
                        <a14:foregroundMark x1="59668" y1="23594" x2="59668" y2="23281"/>
                        <a14:foregroundMark x1="62695" y1="19219" x2="63086" y2="18906"/>
                        <a14:foregroundMark x1="64941" y1="18906" x2="65332" y2="18906"/>
                        <a14:foregroundMark x1="66699" y1="18906" x2="67090" y2="18906"/>
                        <a14:foregroundMark x1="70020" y1="20156" x2="70605" y2="20469"/>
                        <a14:foregroundMark x1="71973" y1="22344" x2="72559" y2="23281"/>
                        <a14:foregroundMark x1="73340" y1="24688" x2="73828" y2="25781"/>
                        <a14:foregroundMark x1="60449" y1="21563" x2="60742" y2="21250"/>
                        <a14:foregroundMark x1="61328" y1="20313" x2="61621" y2="19844"/>
                        <a14:foregroundMark x1="63867" y1="18750" x2="64355" y2="18438"/>
                        <a14:foregroundMark x1="69238" y1="19844" x2="69531" y2="20000"/>
                        <a14:foregroundMark x1="71582" y1="21875" x2="71582" y2="21875"/>
                        <a14:foregroundMark x1="70898" y1="21094" x2="71289" y2="21406"/>
                        <a14:foregroundMark x1="75586" y1="31563" x2="75781" y2="32031"/>
                        <a14:foregroundMark x1="75391" y1="30781" x2="75391" y2="30781"/>
                        <a14:foregroundMark x1="75391" y1="30781" x2="75391" y2="30781"/>
                        <a14:foregroundMark x1="75586" y1="30938" x2="75586" y2="30938"/>
                        <a14:foregroundMark x1="75586" y1="30938" x2="75586" y2="30938"/>
                        <a14:foregroundMark x1="75391" y1="30938" x2="75391" y2="30938"/>
                        <a14:foregroundMark x1="75391" y1="30938" x2="75391" y2="30938"/>
                        <a14:backgroundMark x1="64453" y1="24531" x2="65527" y2="24688"/>
                        <a14:backgroundMark x1="66602" y1="26406" x2="68164" y2="27187"/>
                        <a14:backgroundMark x1="73633" y1="29531" x2="72754" y2="27344"/>
                        <a14:backgroundMark x1="62891" y1="25000" x2="64063" y2="25469"/>
                        <a14:backgroundMark x1="62305" y1="24375" x2="62988" y2="24688"/>
                        <a14:backgroundMark x1="61621" y1="25156" x2="62207" y2="25000"/>
                        <a14:backgroundMark x1="60840" y1="25000" x2="61621" y2="25000"/>
                        <a14:backgroundMark x1="70792" y1="23828" x2="70508" y2="23438"/>
                        <a14:backgroundMark x1="76979" y1="30905" x2="77344" y2="31406"/>
                        <a14:backgroundMark x1="76518" y1="31339" x2="76660" y2="31719"/>
                        <a14:backgroundMark x1="76074" y1="30156" x2="76337" y2="30857"/>
                        <a14:backgroundMark x1="75939" y1="30781" x2="76563" y2="30469"/>
                        <a14:backgroundMark x1="75000" y1="31250" x2="75939" y2="30781"/>
                        <a14:backgroundMark x1="70707" y1="22436" x2="71191" y2="23125"/>
                        <a14:backgroundMark x1="71563" y1="24532" x2="72272" y2="25747"/>
                        <a14:backgroundMark x1="73018" y1="26585" x2="73828" y2="27656"/>
                        <a14:backgroundMark x1="71582" y1="24688" x2="72336" y2="25684"/>
                        <a14:backgroundMark x1="68787" y1="21488" x2="69043" y2="21406"/>
                        <a14:backgroundMark x1="68066" y1="21719" x2="68345" y2="21630"/>
                        <a14:backgroundMark x1="69498" y1="21197" x2="69336" y2="20938"/>
                        <a14:backgroundMark x1="65793" y1="21183" x2="60645" y2="24844"/>
                        <a14:backgroundMark x1="66797" y1="20469" x2="66338" y2="20795"/>
                        <a14:backgroundMark x1="66699" y1="20156" x2="66895" y2="20156"/>
                        <a14:backgroundMark x1="66602" y1="20313" x2="67578" y2="20625"/>
                        <a14:backgroundMark x1="60742" y1="25313" x2="60352" y2="25469"/>
                        <a14:backgroundMark x1="66406" y1="20469" x2="66406" y2="20469"/>
                        <a14:backgroundMark x1="66504" y1="20313" x2="66504" y2="20313"/>
                        <a14:backgroundMark x1="66406" y1="19844" x2="66406" y2="19844"/>
                        <a14:backgroundMark x1="59961" y1="24531" x2="59961" y2="24531"/>
                        <a14:backgroundMark x1="59863" y1="24844" x2="59863" y2="24844"/>
                        <a14:backgroundMark x1="74023" y1="27656" x2="74023" y2="27656"/>
                        <a14:backgroundMark x1="73730" y1="27500" x2="73730" y2="27500"/>
                        <a14:backgroundMark x1="73828" y1="27500" x2="73828" y2="27500"/>
                        <a14:backgroundMark x1="74023" y1="27969" x2="74023" y2="27969"/>
                        <a14:backgroundMark x1="74316" y1="28438" x2="74316" y2="28438"/>
                        <a14:backgroundMark x1="75977" y1="42813" x2="75977" y2="42813"/>
                        <a14:backgroundMark x1="75879" y1="41875" x2="75879" y2="41875"/>
                        <a14:backgroundMark x1="75879" y1="40938" x2="75879" y2="40938"/>
                        <a14:backgroundMark x1="75879" y1="40313" x2="75879" y2="40313"/>
                        <a14:backgroundMark x1="75879" y1="39688" x2="75879" y2="39688"/>
                        <a14:backgroundMark x1="75781" y1="38906" x2="75781" y2="38906"/>
                        <a14:backgroundMark x1="75781" y1="38281" x2="75781" y2="38281"/>
                        <a14:backgroundMark x1="75781" y1="37656" x2="75781" y2="37656"/>
                        <a14:backgroundMark x1="75781" y1="37188" x2="75781" y2="37188"/>
                        <a14:backgroundMark x1="75586" y1="36875" x2="75586" y2="36875"/>
                        <a14:backgroundMark x1="75684" y1="36406" x2="75684" y2="36406"/>
                        <a14:backgroundMark x1="75684" y1="35938" x2="75684" y2="35938"/>
                        <a14:backgroundMark x1="75977" y1="43906" x2="75977" y2="43906"/>
                        <a14:backgroundMark x1="76172" y1="44688" x2="76172" y2="44688"/>
                        <a14:backgroundMark x1="76074" y1="44063" x2="76074" y2="44063"/>
                        <a14:backgroundMark x1="76074" y1="43281" x2="76074" y2="43281"/>
                        <a14:backgroundMark x1="75977" y1="42188" x2="75977" y2="42188"/>
                        <a14:backgroundMark x1="75879" y1="40000" x2="75879" y2="40000"/>
                        <a14:backgroundMark x1="75977" y1="40781" x2="75977" y2="40781"/>
                        <a14:backgroundMark x1="75879" y1="39375" x2="75879" y2="39375"/>
                        <a14:backgroundMark x1="75879" y1="38906" x2="75879" y2="38906"/>
                        <a14:backgroundMark x1="75879" y1="39219" x2="75879" y2="39219"/>
                        <a14:backgroundMark x1="75781" y1="37969" x2="75781" y2="37969"/>
                        <a14:backgroundMark x1="75879" y1="38438" x2="75879" y2="3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93" t="12646" r="565" b="12647"/>
          <a:stretch/>
        </p:blipFill>
        <p:spPr bwMode="auto">
          <a:xfrm>
            <a:off x="2133352" y="2751137"/>
            <a:ext cx="2423408" cy="224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5C871E-03A6-2904-9B39-3B415E750C2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813" b="67344" l="6836" r="46387">
                        <a14:foregroundMark x1="23633" y1="48281" x2="25781" y2="48906"/>
                        <a14:foregroundMark x1="28711" y1="46250" x2="31152" y2="46719"/>
                        <a14:foregroundMark x1="28516" y1="45156" x2="30566" y2="44688"/>
                        <a14:foregroundMark x1="30664" y1="45156" x2="31836" y2="45469"/>
                        <a14:foregroundMark x1="33398" y1="46406" x2="33398" y2="46406"/>
                        <a14:foregroundMark x1="33887" y1="46719" x2="36230" y2="46563"/>
                        <a14:foregroundMark x1="38086" y1="46719" x2="40137" y2="46719"/>
                        <a14:foregroundMark x1="42969" y1="46563" x2="45508" y2="46406"/>
                        <a14:foregroundMark x1="33496" y1="54375" x2="35254" y2="53750"/>
                        <a14:foregroundMark x1="37500" y1="54375" x2="39551" y2="54375"/>
                        <a14:foregroundMark x1="42090" y1="54844" x2="44336" y2="55781"/>
                        <a14:foregroundMark x1="45313" y1="55000" x2="46484" y2="54688"/>
                        <a14:foregroundMark x1="27832" y1="54688" x2="31543" y2="54688"/>
                        <a14:foregroundMark x1="21484" y1="54063" x2="23926" y2="53906"/>
                        <a14:foregroundMark x1="21387" y1="56250" x2="24609" y2="56250"/>
                        <a14:foregroundMark x1="20508" y1="53438" x2="22461" y2="53594"/>
                        <a14:foregroundMark x1="19727" y1="51563" x2="19727" y2="55156"/>
                        <a14:foregroundMark x1="20117" y1="57344" x2="23047" y2="57500"/>
                        <a14:foregroundMark x1="19531" y1="46406" x2="19629" y2="49063"/>
                        <a14:foregroundMark x1="20020" y1="44375" x2="21191" y2="43750"/>
                        <a14:foregroundMark x1="23730" y1="43438" x2="25586" y2="43281"/>
                        <a14:foregroundMark x1="26367" y1="43750" x2="28418" y2="43594"/>
                        <a14:foregroundMark x1="30469" y1="43594" x2="31641" y2="43750"/>
                        <a14:foregroundMark x1="31738" y1="46875" x2="31250" y2="50938"/>
                        <a14:foregroundMark x1="31738" y1="51563" x2="31641" y2="49063"/>
                        <a14:foregroundMark x1="32031" y1="49375" x2="32031" y2="51563"/>
                        <a14:foregroundMark x1="32129" y1="49375" x2="31738" y2="48281"/>
                        <a14:foregroundMark x1="32227" y1="48281" x2="32031" y2="50000"/>
                        <a14:foregroundMark x1="28711" y1="43281" x2="29395" y2="43125"/>
                        <a14:foregroundMark x1="22363" y1="42813" x2="23340" y2="42813"/>
                        <a14:foregroundMark x1="16895" y1="46406" x2="14844" y2="46563"/>
                        <a14:foregroundMark x1="11426" y1="46875" x2="10156" y2="46719"/>
                        <a14:foregroundMark x1="8105" y1="46406" x2="9375" y2="46406"/>
                        <a14:foregroundMark x1="7813" y1="41875" x2="6836" y2="42969"/>
                        <a14:foregroundMark x1="8105" y1="54531" x2="9766" y2="54531"/>
                        <a14:foregroundMark x1="12012" y1="54531" x2="12988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8" t="28548" r="51536" b="28248"/>
          <a:stretch/>
        </p:blipFill>
        <p:spPr bwMode="auto">
          <a:xfrm>
            <a:off x="7256545" y="2933700"/>
            <a:ext cx="3056322" cy="18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DE35C3A1-4872-71A8-278F-D0841C15FF2A}"/>
              </a:ext>
            </a:extLst>
          </p:cNvPr>
          <p:cNvSpPr txBox="1"/>
          <p:nvPr/>
        </p:nvSpPr>
        <p:spPr>
          <a:xfrm>
            <a:off x="732776" y="5337914"/>
            <a:ext cx="1209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Cuáles son los pros y contras que se les ocurren</a:t>
            </a:r>
            <a:r>
              <a:rPr lang="en-US" sz="3600" dirty="0"/>
              <a:t>?</a:t>
            </a:r>
            <a:endParaRPr lang="es-AR" sz="3600" dirty="0"/>
          </a:p>
        </p:txBody>
      </p:sp>
    </p:spTree>
    <p:extLst>
      <p:ext uri="{BB962C8B-B14F-4D97-AF65-F5344CB8AC3E}">
        <p14:creationId xmlns:p14="http://schemas.microsoft.com/office/powerpoint/2010/main" val="58192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D6BF44-7044-38BB-D5B6-8FB73B13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extrusi</a:t>
            </a:r>
            <a:r>
              <a:rPr lang="es-ES" dirty="0" err="1"/>
              <a:t>ón</a:t>
            </a:r>
            <a:endParaRPr lang="es-AR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5B5CDBA-6BA5-4094-F9DA-C8BE1058F2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Bowden</a:t>
            </a:r>
            <a:endParaRPr lang="es-AR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F9C6B9B-AF7A-5EAC-D586-350F21F9A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Directo</a:t>
            </a:r>
            <a:endParaRPr lang="es-A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A5C07F-6606-53FF-9627-7E10903A419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438" b="79844" l="50684" r="96680">
                        <a14:foregroundMark x1="52930" y1="29219" x2="53906" y2="29219"/>
                        <a14:foregroundMark x1="52539" y1="30938" x2="52832" y2="33438"/>
                        <a14:foregroundMark x1="52441" y1="37031" x2="51367" y2="37188"/>
                        <a14:foregroundMark x1="51367" y1="30312" x2="51660" y2="27969"/>
                        <a14:foregroundMark x1="51172" y1="30156" x2="51660" y2="35938"/>
                        <a14:foregroundMark x1="50684" y1="32344" x2="50684" y2="35938"/>
                        <a14:foregroundMark x1="52246" y1="37969" x2="54980" y2="37188"/>
                        <a14:foregroundMark x1="55078" y1="37969" x2="57031" y2="37656"/>
                        <a14:foregroundMark x1="57227" y1="36094" x2="58008" y2="35000"/>
                        <a14:foregroundMark x1="59766" y1="37031" x2="63086" y2="37656"/>
                        <a14:foregroundMark x1="62109" y1="30156" x2="63867" y2="34531"/>
                        <a14:foregroundMark x1="63379" y1="30156" x2="61523" y2="29219"/>
                        <a14:foregroundMark x1="63477" y1="29688" x2="63574" y2="32969"/>
                        <a14:foregroundMark x1="62988" y1="28750" x2="59961" y2="28281"/>
                        <a14:foregroundMark x1="59442" y1="24844" x2="59907" y2="24527"/>
                        <a14:foregroundMark x1="58984" y1="25156" x2="59442" y2="24844"/>
                        <a14:foregroundMark x1="74632" y1="28438" x2="75586" y2="29844"/>
                        <a14:foregroundMark x1="74314" y1="27969" x2="74632" y2="28438"/>
                        <a14:foregroundMark x1="73968" y1="27459" x2="74314" y2="27969"/>
                        <a14:foregroundMark x1="68282" y1="19079" x2="68753" y2="19774"/>
                        <a14:foregroundMark x1="76305" y1="44688" x2="76660" y2="52031"/>
                        <a14:foregroundMark x1="76267" y1="43906" x2="76305" y2="44688"/>
                        <a14:foregroundMark x1="76237" y1="43281" x2="76267" y2="43906"/>
                        <a14:foregroundMark x1="76214" y1="42813" x2="76237" y2="43281"/>
                        <a14:foregroundMark x1="76184" y1="42188" x2="76214" y2="42813"/>
                        <a14:foregroundMark x1="76169" y1="41875" x2="76184" y2="42188"/>
                        <a14:foregroundMark x1="76124" y1="40938" x2="76169" y2="41875"/>
                        <a14:foregroundMark x1="76094" y1="40313" x2="76124" y2="40938"/>
                        <a14:foregroundMark x1="76079" y1="40000" x2="76094" y2="40313"/>
                        <a14:foregroundMark x1="76064" y1="39688" x2="76079" y2="40000"/>
                        <a14:foregroundMark x1="76049" y1="39375" x2="76064" y2="39688"/>
                        <a14:foregroundMark x1="76026" y1="38906" x2="76049" y2="39375"/>
                        <a14:foregroundMark x1="75996" y1="38281" x2="76026" y2="38906"/>
                        <a14:foregroundMark x1="75981" y1="37969" x2="75996" y2="38281"/>
                        <a14:foregroundMark x1="75966" y1="37656" x2="75981" y2="37969"/>
                        <a14:foregroundMark x1="75943" y1="37188" x2="75966" y2="37656"/>
                        <a14:foregroundMark x1="75928" y1="36875" x2="75943" y2="37188"/>
                        <a14:foregroundMark x1="75905" y1="36406" x2="75928" y2="36875"/>
                        <a14:foregroundMark x1="75882" y1="35938" x2="75905" y2="36406"/>
                        <a14:foregroundMark x1="75716" y1="32535" x2="75882" y2="35938"/>
                        <a14:foregroundMark x1="73535" y1="52500" x2="79297" y2="52656"/>
                        <a14:foregroundMark x1="79004" y1="50156" x2="82813" y2="50000"/>
                        <a14:foregroundMark x1="96777" y1="53594" x2="95801" y2="53438"/>
                        <a14:foregroundMark x1="75195" y1="45938" x2="75488" y2="45781"/>
                        <a14:foregroundMark x1="77734" y1="45469" x2="78320" y2="45469"/>
                        <a14:foregroundMark x1="75781" y1="55000" x2="76367" y2="55000"/>
                        <a14:foregroundMark x1="59668" y1="23594" x2="59668" y2="23281"/>
                        <a14:foregroundMark x1="62695" y1="19219" x2="63086" y2="18906"/>
                        <a14:foregroundMark x1="64941" y1="18906" x2="65332" y2="18906"/>
                        <a14:foregroundMark x1="66699" y1="18906" x2="67090" y2="18906"/>
                        <a14:foregroundMark x1="70020" y1="20156" x2="70605" y2="20469"/>
                        <a14:foregroundMark x1="71973" y1="22344" x2="72559" y2="23281"/>
                        <a14:foregroundMark x1="73340" y1="24688" x2="73828" y2="25781"/>
                        <a14:foregroundMark x1="60449" y1="21563" x2="60742" y2="21250"/>
                        <a14:foregroundMark x1="61328" y1="20313" x2="61621" y2="19844"/>
                        <a14:foregroundMark x1="63867" y1="18750" x2="64355" y2="18438"/>
                        <a14:foregroundMark x1="69238" y1="19844" x2="69531" y2="20000"/>
                        <a14:foregroundMark x1="71582" y1="21875" x2="71582" y2="21875"/>
                        <a14:foregroundMark x1="70898" y1="21094" x2="71289" y2="21406"/>
                        <a14:foregroundMark x1="75586" y1="31563" x2="75781" y2="32031"/>
                        <a14:foregroundMark x1="75391" y1="30781" x2="75391" y2="30781"/>
                        <a14:foregroundMark x1="75391" y1="30781" x2="75391" y2="30781"/>
                        <a14:foregroundMark x1="75586" y1="30938" x2="75586" y2="30938"/>
                        <a14:foregroundMark x1="75586" y1="30938" x2="75586" y2="30938"/>
                        <a14:foregroundMark x1="75391" y1="30938" x2="75391" y2="30938"/>
                        <a14:foregroundMark x1="75391" y1="30938" x2="75391" y2="30938"/>
                        <a14:backgroundMark x1="64453" y1="24531" x2="65527" y2="24688"/>
                        <a14:backgroundMark x1="66602" y1="26406" x2="68164" y2="27187"/>
                        <a14:backgroundMark x1="73633" y1="29531" x2="72754" y2="27344"/>
                        <a14:backgroundMark x1="62891" y1="25000" x2="64063" y2="25469"/>
                        <a14:backgroundMark x1="62305" y1="24375" x2="62988" y2="24688"/>
                        <a14:backgroundMark x1="61621" y1="25156" x2="62207" y2="25000"/>
                        <a14:backgroundMark x1="60840" y1="25000" x2="61621" y2="25000"/>
                        <a14:backgroundMark x1="70792" y1="23828" x2="70508" y2="23438"/>
                        <a14:backgroundMark x1="76979" y1="30905" x2="77344" y2="31406"/>
                        <a14:backgroundMark x1="76518" y1="31339" x2="76660" y2="31719"/>
                        <a14:backgroundMark x1="76074" y1="30156" x2="76337" y2="30857"/>
                        <a14:backgroundMark x1="75939" y1="30781" x2="76563" y2="30469"/>
                        <a14:backgroundMark x1="75000" y1="31250" x2="75939" y2="30781"/>
                        <a14:backgroundMark x1="70707" y1="22436" x2="71191" y2="23125"/>
                        <a14:backgroundMark x1="71563" y1="24532" x2="72272" y2="25747"/>
                        <a14:backgroundMark x1="73018" y1="26585" x2="73828" y2="27656"/>
                        <a14:backgroundMark x1="71582" y1="24688" x2="72336" y2="25684"/>
                        <a14:backgroundMark x1="68787" y1="21488" x2="69043" y2="21406"/>
                        <a14:backgroundMark x1="68066" y1="21719" x2="68345" y2="21630"/>
                        <a14:backgroundMark x1="69498" y1="21197" x2="69336" y2="20938"/>
                        <a14:backgroundMark x1="65793" y1="21183" x2="60645" y2="24844"/>
                        <a14:backgroundMark x1="66797" y1="20469" x2="66338" y2="20795"/>
                        <a14:backgroundMark x1="66699" y1="20156" x2="66895" y2="20156"/>
                        <a14:backgroundMark x1="66602" y1="20313" x2="67578" y2="20625"/>
                        <a14:backgroundMark x1="60742" y1="25313" x2="60352" y2="25469"/>
                        <a14:backgroundMark x1="66406" y1="20469" x2="66406" y2="20469"/>
                        <a14:backgroundMark x1="66504" y1="20313" x2="66504" y2="20313"/>
                        <a14:backgroundMark x1="66406" y1="19844" x2="66406" y2="19844"/>
                        <a14:backgroundMark x1="59961" y1="24531" x2="59961" y2="24531"/>
                        <a14:backgroundMark x1="59863" y1="24844" x2="59863" y2="24844"/>
                        <a14:backgroundMark x1="74023" y1="27656" x2="74023" y2="27656"/>
                        <a14:backgroundMark x1="73730" y1="27500" x2="73730" y2="27500"/>
                        <a14:backgroundMark x1="73828" y1="27500" x2="73828" y2="27500"/>
                        <a14:backgroundMark x1="74023" y1="27969" x2="74023" y2="27969"/>
                        <a14:backgroundMark x1="74316" y1="28438" x2="74316" y2="28438"/>
                        <a14:backgroundMark x1="75977" y1="42813" x2="75977" y2="42813"/>
                        <a14:backgroundMark x1="75879" y1="41875" x2="75879" y2="41875"/>
                        <a14:backgroundMark x1="75879" y1="40938" x2="75879" y2="40938"/>
                        <a14:backgroundMark x1="75879" y1="40313" x2="75879" y2="40313"/>
                        <a14:backgroundMark x1="75879" y1="39688" x2="75879" y2="39688"/>
                        <a14:backgroundMark x1="75781" y1="38906" x2="75781" y2="38906"/>
                        <a14:backgroundMark x1="75781" y1="38281" x2="75781" y2="38281"/>
                        <a14:backgroundMark x1="75781" y1="37656" x2="75781" y2="37656"/>
                        <a14:backgroundMark x1="75781" y1="37188" x2="75781" y2="37188"/>
                        <a14:backgroundMark x1="75586" y1="36875" x2="75586" y2="36875"/>
                        <a14:backgroundMark x1="75684" y1="36406" x2="75684" y2="36406"/>
                        <a14:backgroundMark x1="75684" y1="35938" x2="75684" y2="35938"/>
                        <a14:backgroundMark x1="75977" y1="43906" x2="75977" y2="43906"/>
                        <a14:backgroundMark x1="76172" y1="44688" x2="76172" y2="44688"/>
                        <a14:backgroundMark x1="76074" y1="44063" x2="76074" y2="44063"/>
                        <a14:backgroundMark x1="76074" y1="43281" x2="76074" y2="43281"/>
                        <a14:backgroundMark x1="75977" y1="42188" x2="75977" y2="42188"/>
                        <a14:backgroundMark x1="75879" y1="40000" x2="75879" y2="40000"/>
                        <a14:backgroundMark x1="75977" y1="40781" x2="75977" y2="40781"/>
                        <a14:backgroundMark x1="75879" y1="39375" x2="75879" y2="39375"/>
                        <a14:backgroundMark x1="75879" y1="38906" x2="75879" y2="38906"/>
                        <a14:backgroundMark x1="75879" y1="39219" x2="75879" y2="39219"/>
                        <a14:backgroundMark x1="75781" y1="37969" x2="75781" y2="37969"/>
                        <a14:backgroundMark x1="75879" y1="38438" x2="75879" y2="3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93" t="12646" r="565" b="12647"/>
          <a:stretch/>
        </p:blipFill>
        <p:spPr bwMode="auto">
          <a:xfrm>
            <a:off x="2133352" y="2751137"/>
            <a:ext cx="2423408" cy="224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5C871E-03A6-2904-9B39-3B415E750C28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813" b="67344" l="6836" r="46387">
                        <a14:foregroundMark x1="23633" y1="48281" x2="25781" y2="48906"/>
                        <a14:foregroundMark x1="28711" y1="46250" x2="31152" y2="46719"/>
                        <a14:foregroundMark x1="28516" y1="45156" x2="30566" y2="44688"/>
                        <a14:foregroundMark x1="30664" y1="45156" x2="31836" y2="45469"/>
                        <a14:foregroundMark x1="33398" y1="46406" x2="33398" y2="46406"/>
                        <a14:foregroundMark x1="33887" y1="46719" x2="36230" y2="46563"/>
                        <a14:foregroundMark x1="38086" y1="46719" x2="40137" y2="46719"/>
                        <a14:foregroundMark x1="42969" y1="46563" x2="45508" y2="46406"/>
                        <a14:foregroundMark x1="33496" y1="54375" x2="35254" y2="53750"/>
                        <a14:foregroundMark x1="37500" y1="54375" x2="39551" y2="54375"/>
                        <a14:foregroundMark x1="42090" y1="54844" x2="44336" y2="55781"/>
                        <a14:foregroundMark x1="45313" y1="55000" x2="46484" y2="54688"/>
                        <a14:foregroundMark x1="27832" y1="54688" x2="31543" y2="54688"/>
                        <a14:foregroundMark x1="21484" y1="54063" x2="23926" y2="53906"/>
                        <a14:foregroundMark x1="21387" y1="56250" x2="24609" y2="56250"/>
                        <a14:foregroundMark x1="20508" y1="53438" x2="22461" y2="53594"/>
                        <a14:foregroundMark x1="19727" y1="51563" x2="19727" y2="55156"/>
                        <a14:foregroundMark x1="20117" y1="57344" x2="23047" y2="57500"/>
                        <a14:foregroundMark x1="19531" y1="46406" x2="19629" y2="49063"/>
                        <a14:foregroundMark x1="20020" y1="44375" x2="21191" y2="43750"/>
                        <a14:foregroundMark x1="23730" y1="43438" x2="25586" y2="43281"/>
                        <a14:foregroundMark x1="26367" y1="43750" x2="28418" y2="43594"/>
                        <a14:foregroundMark x1="30469" y1="43594" x2="31641" y2="43750"/>
                        <a14:foregroundMark x1="31738" y1="46875" x2="31250" y2="50938"/>
                        <a14:foregroundMark x1="31738" y1="51563" x2="31641" y2="49063"/>
                        <a14:foregroundMark x1="32031" y1="49375" x2="32031" y2="51563"/>
                        <a14:foregroundMark x1="32129" y1="49375" x2="31738" y2="48281"/>
                        <a14:foregroundMark x1="32227" y1="48281" x2="32031" y2="50000"/>
                        <a14:foregroundMark x1="28711" y1="43281" x2="29395" y2="43125"/>
                        <a14:foregroundMark x1="22363" y1="42813" x2="23340" y2="42813"/>
                        <a14:foregroundMark x1="16895" y1="46406" x2="14844" y2="46563"/>
                        <a14:foregroundMark x1="11426" y1="46875" x2="10156" y2="46719"/>
                        <a14:foregroundMark x1="8105" y1="46406" x2="9375" y2="46406"/>
                        <a14:foregroundMark x1="7813" y1="41875" x2="6836" y2="42969"/>
                        <a14:foregroundMark x1="8105" y1="54531" x2="9766" y2="54531"/>
                        <a14:foregroundMark x1="12012" y1="54531" x2="12988" y2="5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8" t="28548" r="51536" b="28248"/>
          <a:stretch/>
        </p:blipFill>
        <p:spPr bwMode="auto">
          <a:xfrm>
            <a:off x="7256545" y="2933700"/>
            <a:ext cx="3056322" cy="18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EA747E7-3818-614C-74CF-D2C1103FA161}"/>
              </a:ext>
            </a:extLst>
          </p:cNvPr>
          <p:cNvSpPr txBox="1"/>
          <p:nvPr/>
        </p:nvSpPr>
        <p:spPr>
          <a:xfrm>
            <a:off x="742937" y="4871254"/>
            <a:ext cx="4156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rgbClr val="FF0000"/>
                </a:solidFill>
              </a:rPr>
              <a:t>Tubo de teflón </a:t>
            </a:r>
            <a:r>
              <a:rPr lang="en-US" sz="1000" dirty="0">
                <a:solidFill>
                  <a:srgbClr val="FF0000"/>
                </a:solidFill>
              </a:rPr>
              <a:t>(</a:t>
            </a:r>
            <a:r>
              <a:rPr lang="en-US" sz="1000" dirty="0" err="1">
                <a:solidFill>
                  <a:srgbClr val="FF0000"/>
                </a:solidFill>
              </a:rPr>
              <a:t>otra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pieza</a:t>
            </a:r>
            <a:r>
              <a:rPr lang="en-US" sz="1000" dirty="0">
                <a:solidFill>
                  <a:srgbClr val="FF0000"/>
                </a:solidFill>
              </a:rPr>
              <a:t> a la que </a:t>
            </a:r>
            <a:r>
              <a:rPr lang="en-US" sz="1000" dirty="0" err="1">
                <a:solidFill>
                  <a:srgbClr val="FF0000"/>
                </a:solidFill>
              </a:rPr>
              <a:t>darle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mantenimiento</a:t>
            </a:r>
            <a:r>
              <a:rPr lang="en-US" sz="1000" dirty="0">
                <a:solidFill>
                  <a:srgbClr val="FF0000"/>
                </a:solidFill>
              </a:rPr>
              <a:t>)</a:t>
            </a:r>
            <a:endParaRPr lang="es-AR" sz="10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F691E71-6E9C-E8FC-A310-8826CA1B1F19}"/>
              </a:ext>
            </a:extLst>
          </p:cNvPr>
          <p:cNvSpPr txBox="1"/>
          <p:nvPr/>
        </p:nvSpPr>
        <p:spPr>
          <a:xfrm>
            <a:off x="742937" y="5117475"/>
            <a:ext cx="4156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</a:rPr>
              <a:t>No </a:t>
            </a:r>
            <a:r>
              <a:rPr lang="es-ES" sz="1000" dirty="0" err="1">
                <a:solidFill>
                  <a:srgbClr val="FF0000"/>
                </a:solidFill>
              </a:rPr>
              <a:t>ó</a:t>
            </a:r>
            <a:r>
              <a:rPr lang="en-US" sz="1000" dirty="0" err="1">
                <a:solidFill>
                  <a:srgbClr val="FF0000"/>
                </a:solidFill>
              </a:rPr>
              <a:t>ptimo</a:t>
            </a:r>
            <a:r>
              <a:rPr lang="en-US" sz="1000" dirty="0">
                <a:solidFill>
                  <a:srgbClr val="FF0000"/>
                </a:solidFill>
              </a:rPr>
              <a:t> para filament flexible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6B8DD7C-499F-4F21-9F87-A2AD2E00E358}"/>
              </a:ext>
            </a:extLst>
          </p:cNvPr>
          <p:cNvSpPr txBox="1"/>
          <p:nvPr/>
        </p:nvSpPr>
        <p:spPr>
          <a:xfrm>
            <a:off x="742937" y="5367051"/>
            <a:ext cx="4156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</a:rPr>
              <a:t>Más </a:t>
            </a:r>
            <a:r>
              <a:rPr lang="en-US" sz="1000" dirty="0" err="1">
                <a:solidFill>
                  <a:srgbClr val="FF0000"/>
                </a:solidFill>
              </a:rPr>
              <a:t>propenso</a:t>
            </a:r>
            <a:r>
              <a:rPr lang="en-US" sz="1000" dirty="0">
                <a:solidFill>
                  <a:srgbClr val="FF0000"/>
                </a:solidFill>
              </a:rPr>
              <a:t> a </a:t>
            </a:r>
            <a:r>
              <a:rPr lang="en-US" sz="1000" dirty="0" err="1">
                <a:solidFill>
                  <a:srgbClr val="FF0000"/>
                </a:solidFill>
              </a:rPr>
              <a:t>errores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BBC2E14-79C8-DE66-0714-ED837586D906}"/>
              </a:ext>
            </a:extLst>
          </p:cNvPr>
          <p:cNvSpPr txBox="1"/>
          <p:nvPr/>
        </p:nvSpPr>
        <p:spPr>
          <a:xfrm>
            <a:off x="742936" y="5616627"/>
            <a:ext cx="4156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</a:rPr>
              <a:t>+ </a:t>
            </a:r>
            <a:r>
              <a:rPr lang="en-US" sz="1000" dirty="0" err="1">
                <a:solidFill>
                  <a:srgbClr val="FF0000"/>
                </a:solidFill>
              </a:rPr>
              <a:t>complicado</a:t>
            </a:r>
            <a:r>
              <a:rPr lang="en-US" sz="1000" dirty="0">
                <a:solidFill>
                  <a:srgbClr val="FF0000"/>
                </a:solidFill>
              </a:rPr>
              <a:t> para </a:t>
            </a:r>
            <a:r>
              <a:rPr lang="en-US" sz="1000" dirty="0" err="1">
                <a:solidFill>
                  <a:srgbClr val="FF0000"/>
                </a:solidFill>
              </a:rPr>
              <a:t>cambiar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filamento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55F97D0-797A-E3DC-8723-9D1FAE8F8483}"/>
              </a:ext>
            </a:extLst>
          </p:cNvPr>
          <p:cNvSpPr txBox="1"/>
          <p:nvPr/>
        </p:nvSpPr>
        <p:spPr>
          <a:xfrm>
            <a:off x="742936" y="6103798"/>
            <a:ext cx="4156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- peso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en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el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carro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=&gt; +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velocidad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16E199D-66C1-5808-ADFB-A9A66A437155}"/>
              </a:ext>
            </a:extLst>
          </p:cNvPr>
          <p:cNvSpPr txBox="1"/>
          <p:nvPr/>
        </p:nvSpPr>
        <p:spPr>
          <a:xfrm>
            <a:off x="742936" y="6348779"/>
            <a:ext cx="54444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Permite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tener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motores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con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menor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torque y la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estructura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se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simplifica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=&gt; +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barato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4BA39FC-B41D-958E-44E3-D9438D6036D0}"/>
              </a:ext>
            </a:extLst>
          </p:cNvPr>
          <p:cNvSpPr txBox="1"/>
          <p:nvPr/>
        </p:nvSpPr>
        <p:spPr>
          <a:xfrm>
            <a:off x="6442697" y="4871254"/>
            <a:ext cx="4156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</a:rPr>
              <a:t>+ </a:t>
            </a:r>
            <a:r>
              <a:rPr lang="en-US" sz="1000" dirty="0" err="1">
                <a:solidFill>
                  <a:srgbClr val="FF0000"/>
                </a:solidFill>
              </a:rPr>
              <a:t>pesados</a:t>
            </a:r>
            <a:r>
              <a:rPr lang="en-US" sz="1000" dirty="0">
                <a:solidFill>
                  <a:srgbClr val="FF0000"/>
                </a:solidFill>
              </a:rPr>
              <a:t> =&gt; - </a:t>
            </a:r>
            <a:r>
              <a:rPr lang="en-US" sz="1000" dirty="0" err="1">
                <a:solidFill>
                  <a:srgbClr val="FF0000"/>
                </a:solidFill>
              </a:rPr>
              <a:t>velocidad</a:t>
            </a:r>
            <a:endParaRPr lang="es-AR" sz="1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4289C1F-F716-B34A-C5C7-5A70A466EBB4}"/>
              </a:ext>
            </a:extLst>
          </p:cNvPr>
          <p:cNvSpPr txBox="1"/>
          <p:nvPr/>
        </p:nvSpPr>
        <p:spPr>
          <a:xfrm>
            <a:off x="6442697" y="5117475"/>
            <a:ext cx="4606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0000"/>
                </a:solidFill>
              </a:rPr>
              <a:t>Mayor torque </a:t>
            </a:r>
            <a:r>
              <a:rPr lang="en-US" sz="1000" dirty="0" err="1">
                <a:solidFill>
                  <a:srgbClr val="FF0000"/>
                </a:solidFill>
              </a:rPr>
              <a:t>en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 err="1">
                <a:solidFill>
                  <a:srgbClr val="FF0000"/>
                </a:solidFill>
              </a:rPr>
              <a:t>motores</a:t>
            </a:r>
            <a:r>
              <a:rPr lang="en-US" sz="1000" dirty="0">
                <a:solidFill>
                  <a:srgbClr val="FF0000"/>
                </a:solidFill>
              </a:rPr>
              <a:t> y </a:t>
            </a:r>
            <a:r>
              <a:rPr lang="en-US" sz="1000" dirty="0" err="1">
                <a:solidFill>
                  <a:srgbClr val="FF0000"/>
                </a:solidFill>
              </a:rPr>
              <a:t>estructura</a:t>
            </a:r>
            <a:r>
              <a:rPr lang="en-US" sz="1000" dirty="0">
                <a:solidFill>
                  <a:srgbClr val="FF0000"/>
                </a:solidFill>
              </a:rPr>
              <a:t> de imp. + </a:t>
            </a:r>
            <a:r>
              <a:rPr lang="en-US" sz="1000" dirty="0" err="1">
                <a:solidFill>
                  <a:srgbClr val="FF0000"/>
                </a:solidFill>
              </a:rPr>
              <a:t>compleja</a:t>
            </a:r>
            <a:r>
              <a:rPr lang="en-US" sz="1000" dirty="0">
                <a:solidFill>
                  <a:srgbClr val="FF0000"/>
                </a:solidFill>
              </a:rPr>
              <a:t> =&gt; + </a:t>
            </a:r>
            <a:r>
              <a:rPr lang="en-US" sz="1000" dirty="0" err="1">
                <a:solidFill>
                  <a:srgbClr val="FF0000"/>
                </a:solidFill>
              </a:rPr>
              <a:t>caros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A8816D9-DFB6-D38C-9192-93D9B182A560}"/>
              </a:ext>
            </a:extLst>
          </p:cNvPr>
          <p:cNvSpPr txBox="1"/>
          <p:nvPr/>
        </p:nvSpPr>
        <p:spPr>
          <a:xfrm>
            <a:off x="6442696" y="5609917"/>
            <a:ext cx="4156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Facilita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mucho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la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impresion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con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filamento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flexible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9DBDE29-DA36-3636-74EB-413F0BBD2A99}"/>
              </a:ext>
            </a:extLst>
          </p:cNvPr>
          <p:cNvSpPr txBox="1"/>
          <p:nvPr/>
        </p:nvSpPr>
        <p:spPr>
          <a:xfrm>
            <a:off x="6442695" y="5862848"/>
            <a:ext cx="4156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Cambio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facil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de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filamento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548D46A-3157-67C8-B664-3C69CB1C76C3}"/>
              </a:ext>
            </a:extLst>
          </p:cNvPr>
          <p:cNvSpPr txBox="1"/>
          <p:nvPr/>
        </p:nvSpPr>
        <p:spPr>
          <a:xfrm>
            <a:off x="6442694" y="6103797"/>
            <a:ext cx="4156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Mejor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calidad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 de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</a:rPr>
              <a:t>impresion</a:t>
            </a:r>
            <a:endParaRPr 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9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  <p:bldP spid="19" grpId="0"/>
      <p:bldP spid="22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E6C92-F94A-A8D2-00D4-BD031F4D5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Extrusores</a:t>
            </a:r>
            <a:r>
              <a:rPr lang="en-US" dirty="0"/>
              <a:t> m</a:t>
            </a:r>
            <a:r>
              <a:rPr lang="es-ES" dirty="0"/>
              <a:t>á</a:t>
            </a:r>
            <a:r>
              <a:rPr lang="en-US" dirty="0"/>
              <a:t>s </a:t>
            </a:r>
            <a:r>
              <a:rPr lang="en-US" dirty="0" err="1"/>
              <a:t>comunes</a:t>
            </a:r>
            <a:endParaRPr lang="es-AR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DF6D044B-E6B9-2647-7B3B-B6FF7DE27F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4322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D43D81C-DDE7-5D0D-36C0-F4894AC7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7200" dirty="0"/>
              <a:t>MK8</a:t>
            </a:r>
            <a:endParaRPr lang="es-AR" sz="72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1395B03-35AC-DC14-96BF-E10E8A376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946718" cy="3600311"/>
          </a:xfrm>
        </p:spPr>
        <p:txBody>
          <a:bodyPr/>
          <a:lstStyle/>
          <a:p>
            <a:r>
              <a:rPr lang="es-ES" dirty="0">
                <a:highlight>
                  <a:srgbClr val="008080"/>
                </a:highlight>
              </a:rPr>
              <a:t>Velocidad máxima recomendada</a:t>
            </a:r>
            <a:r>
              <a:rPr lang="en-US" dirty="0">
                <a:highlight>
                  <a:srgbClr val="008080"/>
                </a:highlight>
              </a:rPr>
              <a:t>:</a:t>
            </a:r>
            <a:r>
              <a:rPr lang="en-US" dirty="0"/>
              <a:t> 50 m/s</a:t>
            </a:r>
          </a:p>
          <a:p>
            <a:r>
              <a:rPr lang="en-US" dirty="0" err="1">
                <a:highlight>
                  <a:srgbClr val="008080"/>
                </a:highlight>
              </a:rPr>
              <a:t>Relación</a:t>
            </a:r>
            <a:r>
              <a:rPr lang="en-US" dirty="0">
                <a:highlight>
                  <a:srgbClr val="008080"/>
                </a:highlight>
              </a:rPr>
              <a:t> de </a:t>
            </a:r>
            <a:r>
              <a:rPr lang="en-US" dirty="0" err="1">
                <a:highlight>
                  <a:srgbClr val="008080"/>
                </a:highlight>
              </a:rPr>
              <a:t>transmision</a:t>
            </a:r>
            <a:r>
              <a:rPr lang="en-US" dirty="0">
                <a:highlight>
                  <a:srgbClr val="008080"/>
                </a:highlight>
              </a:rPr>
              <a:t>:</a:t>
            </a:r>
            <a:r>
              <a:rPr lang="en-US" dirty="0"/>
              <a:t> 1/1</a:t>
            </a:r>
          </a:p>
          <a:p>
            <a:r>
              <a:rPr lang="en-US" dirty="0">
                <a:highlight>
                  <a:srgbClr val="008080"/>
                </a:highlight>
              </a:rPr>
              <a:t>No </a:t>
            </a:r>
            <a:r>
              <a:rPr lang="en-US" dirty="0" err="1">
                <a:highlight>
                  <a:srgbClr val="008080"/>
                </a:highlight>
              </a:rPr>
              <a:t>tiene</a:t>
            </a:r>
            <a:r>
              <a:rPr lang="en-US" dirty="0">
                <a:highlight>
                  <a:srgbClr val="008080"/>
                </a:highlight>
              </a:rPr>
              <a:t> doble </a:t>
            </a:r>
            <a:r>
              <a:rPr lang="en-US" dirty="0" err="1">
                <a:highlight>
                  <a:srgbClr val="008080"/>
                </a:highlight>
              </a:rPr>
              <a:t>engranaje</a:t>
            </a:r>
            <a:endParaRPr lang="en-US" dirty="0">
              <a:highlight>
                <a:srgbClr val="008080"/>
              </a:highlight>
            </a:endParaRPr>
          </a:p>
          <a:p>
            <a:r>
              <a:rPr lang="en-US" dirty="0">
                <a:highlight>
                  <a:srgbClr val="008080"/>
                </a:highlight>
              </a:rPr>
              <a:t>Motor PAP:</a:t>
            </a:r>
            <a:r>
              <a:rPr lang="en-US" dirty="0"/>
              <a:t>  Normal </a:t>
            </a:r>
            <a:r>
              <a:rPr lang="en-US" dirty="0" err="1"/>
              <a:t>Nema</a:t>
            </a:r>
            <a:r>
              <a:rPr lang="en-US" dirty="0"/>
              <a:t> 17; 1,7A; 0,4Nm</a:t>
            </a:r>
            <a:endParaRPr lang="es-A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610238-7D5F-5FCE-6AB9-20BBF24EC6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917" b="87500" l="23000" r="80083">
                        <a14:foregroundMark x1="54333" y1="22583" x2="55250" y2="22417"/>
                        <a14:foregroundMark x1="54000" y1="19667" x2="54000" y2="21417"/>
                        <a14:foregroundMark x1="65833" y1="18917" x2="66083" y2="20167"/>
                        <a14:foregroundMark x1="53750" y1="85750" x2="59750" y2="83250"/>
                        <a14:foregroundMark x1="53167" y1="87583" x2="57667" y2="87000"/>
                        <a14:foregroundMark x1="62750" y1="83333" x2="76500" y2="73500"/>
                        <a14:foregroundMark x1="77500" y1="59750" x2="78583" y2="70000"/>
                        <a14:foregroundMark x1="78583" y1="70000" x2="77250" y2="73833"/>
                        <a14:foregroundMark x1="79583" y1="57583" x2="78250" y2="61167"/>
                        <a14:foregroundMark x1="79500" y1="48583" x2="80083" y2="56500"/>
                        <a14:foregroundMark x1="77250" y1="50333" x2="73583" y2="54917"/>
                        <a14:foregroundMark x1="50333" y1="87167" x2="53000" y2="86750"/>
                        <a14:foregroundMark x1="57083" y1="25250" x2="57083" y2="25250"/>
                        <a14:foregroundMark x1="45750" y1="33667" x2="46667" y2="33667"/>
                        <a14:foregroundMark x1="43167" y1="34417" x2="46167" y2="33583"/>
                        <a14:foregroundMark x1="23750" y1="41167" x2="24000" y2="40333"/>
                        <a14:foregroundMark x1="23083" y1="30167" x2="23083" y2="30167"/>
                        <a14:foregroundMark x1="57667" y1="74333" x2="65000" y2="68167"/>
                        <a14:foregroundMark x1="65000" y1="68167" x2="65000" y2="68167"/>
                        <a14:foregroundMark x1="45167" y1="55333" x2="47083" y2="54500"/>
                        <a14:foregroundMark x1="26833" y1="33583" x2="26833" y2="32250"/>
                        <a14:foregroundMark x1="46000" y1="83500" x2="44833" y2="82000"/>
                        <a14:foregroundMark x1="41333" y1="79000" x2="41333" y2="78417"/>
                        <a14:foregroundMark x1="36000" y1="72917" x2="34333" y2="70833"/>
                        <a14:foregroundMark x1="30083" y1="57083" x2="30083" y2="56083"/>
                        <a14:foregroundMark x1="29417" y1="55083" x2="29250" y2="54417"/>
                        <a14:foregroundMark x1="31500" y1="66333" x2="31500" y2="66333"/>
                        <a14:foregroundMark x1="30667" y1="61250" x2="30667" y2="61250"/>
                        <a14:foregroundMark x1="30667" y1="61000" x2="30667" y2="61000"/>
                        <a14:foregroundMark x1="29917" y1="60417" x2="29917" y2="60417"/>
                        <a14:foregroundMark x1="30833" y1="61833" x2="30833" y2="61833"/>
                        <a14:foregroundMark x1="30500" y1="62417" x2="30500" y2="62417"/>
                        <a14:foregroundMark x1="30500" y1="62833" x2="30833" y2="64500"/>
                        <a14:foregroundMark x1="31333" y1="64500" x2="31667" y2="65917"/>
                        <a14:foregroundMark x1="31333" y1="26833" x2="34500" y2="29000"/>
                        <a14:foregroundMark x1="31000" y1="26750" x2="31750" y2="26917"/>
                        <a14:foregroundMark x1="79083" y1="67750" x2="79083" y2="67750"/>
                        <a14:foregroundMark x1="79250" y1="67250" x2="79250" y2="67250"/>
                        <a14:foregroundMark x1="79417" y1="71583" x2="78833" y2="68917"/>
                        <a14:foregroundMark x1="79250" y1="71750" x2="80083" y2="55250"/>
                        <a14:backgroundMark x1="26417" y1="68750" x2="25167" y2="65667"/>
                        <a14:backgroundMark x1="33750" y1="74750" x2="32500" y2="74333"/>
                        <a14:backgroundMark x1="39917" y1="83333" x2="41333" y2="85083"/>
                        <a14:backgroundMark x1="38917" y1="82417" x2="39417" y2="85083"/>
                        <a14:backgroundMark x1="39667" y1="81250" x2="39917" y2="84667"/>
                        <a14:backgroundMark x1="45833" y1="87750" x2="46833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05" t="16529" r="15593" b="8889"/>
          <a:stretch/>
        </p:blipFill>
        <p:spPr bwMode="auto">
          <a:xfrm>
            <a:off x="6336143" y="771952"/>
            <a:ext cx="4321317" cy="483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2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3857B-07C1-27F8-9895-D5E20C1B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Titan</a:t>
            </a:r>
            <a:endParaRPr lang="es-AR" sz="72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46932C-7439-3FD9-BD92-AAF439BB3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4394588" cy="3600311"/>
          </a:xfrm>
        </p:spPr>
        <p:txBody>
          <a:bodyPr/>
          <a:lstStyle/>
          <a:p>
            <a:r>
              <a:rPr lang="es-ES" dirty="0">
                <a:highlight>
                  <a:srgbClr val="008080"/>
                </a:highlight>
              </a:rPr>
              <a:t>Velocidad máxima recomendada</a:t>
            </a:r>
            <a:r>
              <a:rPr lang="en-US" dirty="0">
                <a:highlight>
                  <a:srgbClr val="008080"/>
                </a:highlight>
              </a:rPr>
              <a:t>:</a:t>
            </a:r>
            <a:r>
              <a:rPr lang="en-US" dirty="0"/>
              <a:t> 80 m/s</a:t>
            </a:r>
          </a:p>
          <a:p>
            <a:r>
              <a:rPr lang="en-US" dirty="0" err="1">
                <a:highlight>
                  <a:srgbClr val="008080"/>
                </a:highlight>
              </a:rPr>
              <a:t>Relacion</a:t>
            </a:r>
            <a:r>
              <a:rPr lang="en-US" dirty="0">
                <a:highlight>
                  <a:srgbClr val="008080"/>
                </a:highlight>
              </a:rPr>
              <a:t> de </a:t>
            </a:r>
            <a:r>
              <a:rPr lang="en-US" dirty="0" err="1">
                <a:highlight>
                  <a:srgbClr val="008080"/>
                </a:highlight>
              </a:rPr>
              <a:t>transmision</a:t>
            </a:r>
            <a:r>
              <a:rPr lang="en-US" dirty="0">
                <a:highlight>
                  <a:srgbClr val="008080"/>
                </a:highlight>
              </a:rPr>
              <a:t>:</a:t>
            </a:r>
            <a:r>
              <a:rPr lang="en-US" dirty="0"/>
              <a:t> 3/1</a:t>
            </a:r>
          </a:p>
          <a:p>
            <a:r>
              <a:rPr lang="en-US" dirty="0">
                <a:highlight>
                  <a:srgbClr val="008080"/>
                </a:highlight>
              </a:rPr>
              <a:t>No </a:t>
            </a:r>
            <a:r>
              <a:rPr lang="en-US" dirty="0" err="1">
                <a:highlight>
                  <a:srgbClr val="008080"/>
                </a:highlight>
              </a:rPr>
              <a:t>tiene</a:t>
            </a:r>
            <a:r>
              <a:rPr lang="en-US" dirty="0">
                <a:highlight>
                  <a:srgbClr val="008080"/>
                </a:highlight>
              </a:rPr>
              <a:t> doble </a:t>
            </a:r>
            <a:r>
              <a:rPr lang="en-US" dirty="0" err="1">
                <a:highlight>
                  <a:srgbClr val="008080"/>
                </a:highlight>
              </a:rPr>
              <a:t>engranaje</a:t>
            </a:r>
            <a:endParaRPr lang="en-US" dirty="0">
              <a:highlight>
                <a:srgbClr val="008080"/>
              </a:highlight>
            </a:endParaRPr>
          </a:p>
          <a:p>
            <a:r>
              <a:rPr lang="en-US" dirty="0">
                <a:highlight>
                  <a:srgbClr val="008080"/>
                </a:highlight>
              </a:rPr>
              <a:t>Motor PAP:</a:t>
            </a:r>
            <a:r>
              <a:rPr lang="en-US" dirty="0"/>
              <a:t>  Pancake </a:t>
            </a:r>
            <a:r>
              <a:rPr lang="en-US" dirty="0" err="1"/>
              <a:t>Nema</a:t>
            </a:r>
            <a:r>
              <a:rPr lang="en-US" dirty="0"/>
              <a:t> 17; 1,2A; 0,12Nm</a:t>
            </a:r>
            <a:endParaRPr lang="es-AR" dirty="0"/>
          </a:p>
          <a:p>
            <a:endParaRPr lang="es-AR" dirty="0"/>
          </a:p>
        </p:txBody>
      </p:sp>
      <p:pic>
        <p:nvPicPr>
          <p:cNvPr id="3076" name="Picture 4" descr="Extrusor tipo Titan para 1.75mm similar al E3D">
            <a:extLst>
              <a:ext uri="{FF2B5EF4-FFF2-40B4-BE49-F238E27FC236}">
                <a16:creationId xmlns:a16="http://schemas.microsoft.com/office/drawing/2014/main" id="{B76ACFF8-1E05-7847-233C-EFB1E716C7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46" b="90673" l="7500" r="90000">
                        <a14:foregroundMark x1="30156" y1="5046" x2="29688" y2="9633"/>
                        <a14:foregroundMark x1="7500" y1="43119" x2="12188" y2="48624"/>
                        <a14:foregroundMark x1="37813" y1="90673" x2="39375" y2="90673"/>
                        <a14:backgroundMark x1="25781" y1="52446" x2="25781" y2="52446"/>
                        <a14:backgroundMark x1="40469" y1="86239" x2="40469" y2="86239"/>
                        <a14:backgroundMark x1="81094" y1="68960" x2="81094" y2="68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2" y="446088"/>
            <a:ext cx="5299044" cy="541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526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816</TotalTime>
  <Words>716</Words>
  <Application>Microsoft Office PowerPoint</Application>
  <PresentationFormat>Panorámica</PresentationFormat>
  <Paragraphs>145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Century Gothic</vt:lpstr>
      <vt:lpstr>Söhne</vt:lpstr>
      <vt:lpstr>Wingdings 2</vt:lpstr>
      <vt:lpstr>Citable</vt:lpstr>
      <vt:lpstr>Hardware Parte 1</vt:lpstr>
      <vt:lpstr>Que partes de la electrónica de una impresora reconocés?</vt:lpstr>
      <vt:lpstr>Introducción</vt:lpstr>
      <vt:lpstr>Extrusor</vt:lpstr>
      <vt:lpstr>Métodos de extrusión</vt:lpstr>
      <vt:lpstr>Métodos de extrusión</vt:lpstr>
      <vt:lpstr>Extrusores más comunes</vt:lpstr>
      <vt:lpstr>MK8</vt:lpstr>
      <vt:lpstr>Titan</vt:lpstr>
      <vt:lpstr>BMG</vt:lpstr>
      <vt:lpstr>HOTEND</vt:lpstr>
      <vt:lpstr>Partes de un HOTEND</vt:lpstr>
      <vt:lpstr>Otro QR</vt:lpstr>
      <vt:lpstr>Nozzle</vt:lpstr>
      <vt:lpstr>Diámetros</vt:lpstr>
      <vt:lpstr>Barrel</vt:lpstr>
      <vt:lpstr>Bloque calefactor</vt:lpstr>
      <vt:lpstr>Hotend más comunes en el mercado</vt:lpstr>
      <vt:lpstr>MK8</vt:lpstr>
      <vt:lpstr>LITE6</vt:lpstr>
      <vt:lpstr>V6</vt:lpstr>
      <vt:lpstr>Volcano</vt:lpstr>
      <vt:lpstr>V6 vs Lite6</vt:lpstr>
      <vt:lpstr>Bases de impresión</vt:lpstr>
      <vt:lpstr>Tipos de bases</vt:lpstr>
      <vt:lpstr>Mejoras para la adherencia</vt:lpstr>
      <vt:lpstr>CAMA CALIENTE</vt:lpstr>
      <vt:lpstr>Clasificación Nº1: Material conformado</vt:lpstr>
      <vt:lpstr>Clasificación Nº2: Voltaje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Parte 1</dc:title>
  <dc:creator>Renzo Tassara</dc:creator>
  <cp:lastModifiedBy>Renzo Tassara</cp:lastModifiedBy>
  <cp:revision>4</cp:revision>
  <dcterms:created xsi:type="dcterms:W3CDTF">2023-04-06T22:30:19Z</dcterms:created>
  <dcterms:modified xsi:type="dcterms:W3CDTF">2023-06-15T15:14:37Z</dcterms:modified>
</cp:coreProperties>
</file>